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media/image3.jpg" ContentType="image/jpe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media/image5.jpg" ContentType="image/jpeg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media/image9.jpg" ContentType="image/jpeg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11" r:id="rId3"/>
    <p:sldId id="312" r:id="rId4"/>
    <p:sldId id="317" r:id="rId5"/>
    <p:sldId id="315" r:id="rId6"/>
    <p:sldId id="316" r:id="rId7"/>
    <p:sldId id="325" r:id="rId8"/>
    <p:sldId id="314" r:id="rId9"/>
    <p:sldId id="304" r:id="rId10"/>
    <p:sldId id="326" r:id="rId11"/>
    <p:sldId id="328" r:id="rId12"/>
    <p:sldId id="299" r:id="rId13"/>
    <p:sldId id="300" r:id="rId14"/>
    <p:sldId id="313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7" r:id="rId23"/>
    <p:sldId id="290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795E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86350" autoAdjust="0"/>
  </p:normalViewPr>
  <p:slideViewPr>
    <p:cSldViewPr>
      <p:cViewPr>
        <p:scale>
          <a:sx n="61" d="100"/>
          <a:sy n="61" d="100"/>
        </p:scale>
        <p:origin x="-1085" y="86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80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C0D7CAE6-7C30-449A-BF81-4C0135FF628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72CCD353-2C20-4BA0-8C5A-277EAAE17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08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F35D63B2-FCD5-45E5-BBE6-CDD1F3CECA9E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7F86AEAE-7A8E-4A60-B24A-EF4DC6374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7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6AEAE-7A8E-4A60-B24A-EF4DC6374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6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86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17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239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14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36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15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75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16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78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17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024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18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228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19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3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48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344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21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102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874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93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5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98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77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6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53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7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57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8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56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9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61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13B2733-834F-41BD-AD04-DCA80B08AD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87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486401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52864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1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2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3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1337A7A-F7DE-4725-B27B-BB8F2AF2FA54}" type="datetimeFigureOut">
              <a:rPr lang="en-US" smtClean="0"/>
              <a:t>7/12/2020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davey@tens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ithe.ly/rp/tens/register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00201"/>
            <a:ext cx="7543800" cy="2100943"/>
          </a:xfrm>
        </p:spPr>
        <p:txBody>
          <a:bodyPr/>
          <a:lstStyle/>
          <a:p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Virtual Events:</a:t>
            </a:r>
            <a:b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Ticketing, Auctions, Donations &amp; Best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J. Davey  Gerhard</a:t>
            </a:r>
          </a:p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Executive Director</a:t>
            </a:r>
          </a:p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The Episcopal Network for Stewardship</a:t>
            </a:r>
          </a:p>
        </p:txBody>
      </p:sp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D10C3A80-D029-974B-A631-E1CA0CBB0C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560122"/>
            <a:ext cx="4343400" cy="109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03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Mid-Tier Virtual  Auction Platforms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 err="1"/>
              <a:t>BenefitEvents</a:t>
            </a:r>
            <a:endParaRPr lang="en-US" b="1" dirty="0"/>
          </a:p>
          <a:p>
            <a:r>
              <a:rPr lang="en-US" dirty="0"/>
              <a:t>Works with many back-end systems</a:t>
            </a:r>
          </a:p>
          <a:p>
            <a:r>
              <a:rPr lang="en-US" dirty="0"/>
              <a:t>Payment processing included</a:t>
            </a:r>
          </a:p>
          <a:p>
            <a:r>
              <a:rPr lang="en-US" dirty="0"/>
              <a:t>Mobile bidding is integrated</a:t>
            </a:r>
          </a:p>
          <a:p>
            <a:r>
              <a:rPr lang="en-US" dirty="0"/>
              <a:t>Easy to procure and track items</a:t>
            </a:r>
          </a:p>
          <a:p>
            <a:r>
              <a:rPr lang="en-US" dirty="0"/>
              <a:t>Does not include ticketing</a:t>
            </a:r>
          </a:p>
          <a:p>
            <a:r>
              <a:rPr lang="en-US" dirty="0"/>
              <a:t>Set-up: $500</a:t>
            </a:r>
          </a:p>
          <a:p>
            <a:r>
              <a:rPr lang="en-US" dirty="0"/>
              <a:t>Fee: 8% up to $25,000, 5% thereafter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E4532D04-5051-DD43-A463-A7BEAF9478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917" y="2561800"/>
            <a:ext cx="3333900" cy="173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05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8CB8AE1-0B7C-4347-93F8-6E3D7506C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3715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2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Mid-Tier Virtual  Auction Platforms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b="1" dirty="0" err="1"/>
              <a:t>BiddingForGood</a:t>
            </a:r>
            <a:endParaRPr lang="en-US" b="1" dirty="0"/>
          </a:p>
          <a:p>
            <a:r>
              <a:rPr lang="en-US" dirty="0"/>
              <a:t>Fully integrated on website and mobile platforms</a:t>
            </a:r>
          </a:p>
          <a:p>
            <a:r>
              <a:rPr lang="en-US" dirty="0"/>
              <a:t>Connected to your network – through promotion, but also to a national network if you make the items visible</a:t>
            </a:r>
          </a:p>
          <a:p>
            <a:r>
              <a:rPr lang="en-US" dirty="0"/>
              <a:t>Sponsorship Portal</a:t>
            </a:r>
          </a:p>
          <a:p>
            <a:r>
              <a:rPr lang="en-US" dirty="0"/>
              <a:t>Does not include ticketing</a:t>
            </a:r>
          </a:p>
          <a:p>
            <a:r>
              <a:rPr lang="en-US" dirty="0"/>
              <a:t>Set-up: $249</a:t>
            </a:r>
          </a:p>
          <a:p>
            <a:r>
              <a:rPr lang="en-US" dirty="0"/>
              <a:t>Fees: Depending on volume, they take a percentage to handle processing fees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="" xmlns:a16="http://schemas.microsoft.com/office/drawing/2014/main" id="{6092DEA4-46FE-D34B-A265-CD7C2A13FC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565965"/>
            <a:ext cx="22352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42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Enterprise Tier: Virtual  Auction Platforms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b="1" dirty="0"/>
              <a:t> </a:t>
            </a:r>
            <a:r>
              <a:rPr lang="en-US" b="1" dirty="0" err="1"/>
              <a:t>ClickBid</a:t>
            </a:r>
            <a:endParaRPr lang="en-US" b="1" dirty="0"/>
          </a:p>
          <a:p>
            <a:r>
              <a:rPr lang="en-US" dirty="0"/>
              <a:t>Really easy bidding process – one click and you’re in</a:t>
            </a:r>
          </a:p>
          <a:p>
            <a:r>
              <a:rPr lang="en-US" dirty="0"/>
              <a:t>Fund-a-need (competitive donations) is supported</a:t>
            </a:r>
          </a:p>
          <a:p>
            <a:r>
              <a:rPr lang="en-US" dirty="0"/>
              <a:t>Robust reporting</a:t>
            </a:r>
          </a:p>
          <a:p>
            <a:r>
              <a:rPr lang="en-US" dirty="0"/>
              <a:t>Set-up: $795 with add-on tools</a:t>
            </a:r>
          </a:p>
          <a:p>
            <a:r>
              <a:rPr lang="en-US" dirty="0"/>
              <a:t>Ticking can be added for $200 more </a:t>
            </a:r>
          </a:p>
          <a:p>
            <a:r>
              <a:rPr lang="en-US" dirty="0"/>
              <a:t>No transaction fees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081CC7F9-EDDB-C647-8237-9AFF8290A7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200400"/>
            <a:ext cx="3613289" cy="96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691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Enterprise Tier: Virtual  Auction Platforms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dirty="0"/>
              <a:t> </a:t>
            </a:r>
            <a:r>
              <a:rPr lang="en-US" b="1" dirty="0" err="1"/>
              <a:t>OneCause</a:t>
            </a:r>
            <a:endParaRPr lang="en-US" b="1" dirty="0"/>
          </a:p>
          <a:p>
            <a:r>
              <a:rPr lang="en-US" dirty="0"/>
              <a:t>One stop shop for all events: ticketing, sponsorships, auction</a:t>
            </a:r>
          </a:p>
          <a:p>
            <a:r>
              <a:rPr lang="en-US" dirty="0"/>
              <a:t>Bidding is fast – a great back-end engineering doesn’t have any lags</a:t>
            </a:r>
          </a:p>
          <a:p>
            <a:r>
              <a:rPr lang="en-US" dirty="0"/>
              <a:t>Robust reporting</a:t>
            </a:r>
          </a:p>
          <a:p>
            <a:r>
              <a:rPr lang="en-US" dirty="0"/>
              <a:t>Set-up: Very expensive, but all inclusive. Costs depend on the organization size, but start around $1250 annually</a:t>
            </a:r>
          </a:p>
          <a:p>
            <a:r>
              <a:rPr lang="en-US" dirty="0"/>
              <a:t>No transaction fees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C8B8D0D3-E1F7-8148-AE0F-662AA1434E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290" y="2667000"/>
            <a:ext cx="3129643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43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How to run an event, step by step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b="1" dirty="0"/>
              <a:t>Step one</a:t>
            </a:r>
          </a:p>
          <a:p>
            <a:pPr marL="114300" indent="0">
              <a:buNone/>
            </a:pPr>
            <a:r>
              <a:rPr lang="en-US" u="sng" dirty="0"/>
              <a:t>Set the date, pick the theme, get out the information</a:t>
            </a:r>
            <a:r>
              <a:rPr lang="en-US" dirty="0"/>
              <a:t>!</a:t>
            </a:r>
          </a:p>
          <a:p>
            <a:r>
              <a:rPr lang="en-US" dirty="0"/>
              <a:t>If you have a committee for this, recruit them and set them to task in your usual timeline</a:t>
            </a:r>
          </a:p>
          <a:p>
            <a:r>
              <a:rPr lang="en-US" b="1" dirty="0"/>
              <a:t>Take the same care</a:t>
            </a:r>
            <a:r>
              <a:rPr lang="en-US" dirty="0"/>
              <a:t> that you would take usually for this.</a:t>
            </a:r>
          </a:p>
          <a:p>
            <a:pPr lvl="2"/>
            <a:r>
              <a:rPr lang="en-US" dirty="0"/>
              <a:t>Develop a logo</a:t>
            </a:r>
          </a:p>
          <a:p>
            <a:pPr lvl="2"/>
            <a:r>
              <a:rPr lang="en-US" dirty="0"/>
              <a:t>Make a video</a:t>
            </a:r>
          </a:p>
          <a:p>
            <a:pPr lvl="2"/>
            <a:r>
              <a:rPr lang="en-US" dirty="0"/>
              <a:t>Create the collateral for virtual or electronic delivery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717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How to run an event, step by step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b="1" dirty="0"/>
              <a:t>Step two</a:t>
            </a:r>
          </a:p>
          <a:p>
            <a:pPr marL="114300" indent="0">
              <a:buNone/>
            </a:pPr>
            <a:r>
              <a:rPr lang="en-US" u="sng" dirty="0"/>
              <a:t>Review and select your technology</a:t>
            </a:r>
          </a:p>
          <a:p>
            <a:r>
              <a:rPr lang="en-US" dirty="0"/>
              <a:t>Ticketing and Promotion: Eventbrite or other</a:t>
            </a:r>
          </a:p>
          <a:p>
            <a:r>
              <a:rPr lang="en-US" dirty="0"/>
              <a:t>Auction software</a:t>
            </a:r>
          </a:p>
          <a:p>
            <a:r>
              <a:rPr lang="en-US" dirty="0"/>
              <a:t>Donation or Text to Give software</a:t>
            </a:r>
          </a:p>
          <a:p>
            <a:r>
              <a:rPr lang="en-US" dirty="0"/>
              <a:t>Make sure your technology interfaces with your accounting software. </a:t>
            </a:r>
            <a:r>
              <a:rPr lang="en-US" b="1" dirty="0"/>
              <a:t>You are responsible for issuing tax receipts</a:t>
            </a:r>
          </a:p>
          <a:p>
            <a:pPr lvl="1"/>
            <a:r>
              <a:rPr lang="en-US" dirty="0"/>
              <a:t>Ask your diocesan finance department for help on the tax-deductibility of items. In most cases the total donation is tax deductible. 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220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How to run an event, step by step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b="1" dirty="0"/>
              <a:t>Step three</a:t>
            </a:r>
          </a:p>
          <a:p>
            <a:pPr marL="114300" indent="0">
              <a:buNone/>
            </a:pPr>
            <a:r>
              <a:rPr lang="en-US" u="sng" dirty="0"/>
              <a:t>Ticket Sales</a:t>
            </a:r>
          </a:p>
          <a:p>
            <a:r>
              <a:rPr lang="en-US" dirty="0" err="1"/>
              <a:t>EventBrite</a:t>
            </a:r>
            <a:r>
              <a:rPr lang="en-US" dirty="0"/>
              <a:t> is a great solution for ticket sales. It is free and completely integrated with social media and most websites and email systems</a:t>
            </a:r>
          </a:p>
          <a:p>
            <a:r>
              <a:rPr lang="en-US" b="1" dirty="0"/>
              <a:t>Promote your event </a:t>
            </a:r>
            <a:r>
              <a:rPr lang="en-US" dirty="0"/>
              <a:t>on your Facebook page, Twitter feed, or Instagram feed</a:t>
            </a:r>
          </a:p>
          <a:p>
            <a:r>
              <a:rPr lang="en-US" dirty="0"/>
              <a:t>If you are doing an auction, feature items on social media that will be auctioned – build the hype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85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How to run an event, step by step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fontScale="92500" lnSpcReduction="20000"/>
          </a:bodyPr>
          <a:lstStyle/>
          <a:p>
            <a:pPr marL="114300" indent="0" algn="ctr">
              <a:buNone/>
            </a:pPr>
            <a:r>
              <a:rPr lang="en-US" b="1" u="sng" dirty="0"/>
              <a:t>Step four</a:t>
            </a:r>
          </a:p>
          <a:p>
            <a:pPr marL="114300" indent="0">
              <a:buNone/>
            </a:pPr>
            <a:r>
              <a:rPr lang="en-US" u="sng" dirty="0"/>
              <a:t>Running your event</a:t>
            </a:r>
          </a:p>
          <a:p>
            <a:r>
              <a:rPr lang="en-US" dirty="0"/>
              <a:t>Gather on your conference platform, </a:t>
            </a:r>
            <a:r>
              <a:rPr lang="en-US" b="1" dirty="0"/>
              <a:t>have fun </a:t>
            </a:r>
            <a:r>
              <a:rPr lang="en-US" dirty="0"/>
              <a:t>as people arrive</a:t>
            </a:r>
          </a:p>
          <a:p>
            <a:r>
              <a:rPr lang="en-US" b="1" dirty="0"/>
              <a:t>Set a waiting room </a:t>
            </a:r>
            <a:r>
              <a:rPr lang="en-US" dirty="0"/>
              <a:t>so that you can admit people who have purchased tickets or who are known to your community</a:t>
            </a:r>
          </a:p>
          <a:p>
            <a:r>
              <a:rPr lang="en-US" dirty="0"/>
              <a:t>Keep the addresses or speeches to </a:t>
            </a:r>
            <a:r>
              <a:rPr lang="en-US" b="1" dirty="0"/>
              <a:t>ten minutes or less</a:t>
            </a:r>
            <a:r>
              <a:rPr lang="en-US" dirty="0"/>
              <a:t>, especially if there are multiple speakers</a:t>
            </a:r>
          </a:p>
          <a:p>
            <a:pPr lvl="1"/>
            <a:r>
              <a:rPr lang="en-US" dirty="0"/>
              <a:t>If it is appropriate, include voices from the recipients or beneficiaries of your outreach</a:t>
            </a:r>
          </a:p>
          <a:p>
            <a:r>
              <a:rPr lang="en-US" dirty="0"/>
              <a:t>If you have produced an inspirational video, show it</a:t>
            </a:r>
          </a:p>
          <a:p>
            <a:r>
              <a:rPr lang="en-US" dirty="0"/>
              <a:t>If using Zoom, </a:t>
            </a:r>
            <a:r>
              <a:rPr lang="en-US" b="1" dirty="0"/>
              <a:t>keep the chat function open </a:t>
            </a:r>
            <a:r>
              <a:rPr lang="en-US" dirty="0"/>
              <a:t>so guests can talk with each other – remember, people come to events in part to see their friends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907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How to run an event, step by step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b="1" dirty="0"/>
              <a:t>Step five</a:t>
            </a:r>
          </a:p>
          <a:p>
            <a:pPr marL="114300" indent="0">
              <a:buNone/>
            </a:pPr>
            <a:r>
              <a:rPr lang="en-US" u="sng" dirty="0"/>
              <a:t>Running your auction</a:t>
            </a:r>
          </a:p>
          <a:p>
            <a:r>
              <a:rPr lang="en-US" dirty="0"/>
              <a:t>Take good photos of your items and write interesting / catchy descriptions</a:t>
            </a:r>
          </a:p>
          <a:p>
            <a:r>
              <a:rPr lang="en-US" dirty="0"/>
              <a:t>Create your auction using the technology with your selected platform, setting minimum prices and bid minimums (e.g. $200 opening, with $20 increments)</a:t>
            </a:r>
          </a:p>
          <a:p>
            <a:r>
              <a:rPr lang="en-US" dirty="0"/>
              <a:t>Make it interactive – you’re on a web conference. Have fun. Bark up the expensive items. Use humor to increase bidding.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33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 Auctions and 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2057400"/>
            <a:ext cx="7620000" cy="3535363"/>
          </a:xfrm>
        </p:spPr>
        <p:txBody>
          <a:bodyPr>
            <a:normAutofit/>
          </a:bodyPr>
          <a:lstStyle/>
          <a:p>
            <a:r>
              <a:rPr lang="en-US" dirty="0"/>
              <a:t>If your congregation relies on galas, auctions, -thons, or dinners for outreach fundraising, </a:t>
            </a:r>
            <a:r>
              <a:rPr lang="en-US" b="1" dirty="0"/>
              <a:t>you can and should offer these virtually, in line with your annual schedule</a:t>
            </a:r>
          </a:p>
          <a:p>
            <a:r>
              <a:rPr lang="en-US" dirty="0"/>
              <a:t>Pick a platform that works best with your needs. It will take some investment of time and set-up fees to implement</a:t>
            </a:r>
          </a:p>
          <a:p>
            <a:r>
              <a:rPr lang="en-US" b="1" dirty="0"/>
              <a:t>You can integrate these easily into social media </a:t>
            </a:r>
            <a:r>
              <a:rPr lang="en-US" dirty="0"/>
              <a:t>to expand the network of donors</a:t>
            </a:r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799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How to run an event, step by step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b="1" dirty="0"/>
              <a:t>Step six</a:t>
            </a:r>
          </a:p>
          <a:p>
            <a:pPr marL="114300" indent="0">
              <a:buNone/>
            </a:pPr>
            <a:r>
              <a:rPr lang="en-US" u="sng" dirty="0"/>
              <a:t>Fund-a-need / Text-to-give</a:t>
            </a:r>
          </a:p>
          <a:p>
            <a:r>
              <a:rPr lang="en-US" dirty="0"/>
              <a:t>After a fun and successful auction, there may still be some money left to collect! </a:t>
            </a:r>
          </a:p>
          <a:p>
            <a:r>
              <a:rPr lang="en-US" dirty="0"/>
              <a:t>Set-up a Text-to-give campaign</a:t>
            </a:r>
          </a:p>
          <a:p>
            <a:pPr lvl="1"/>
            <a:r>
              <a:rPr lang="en-US" dirty="0"/>
              <a:t>Some of the platforms reviewed above have integrated text to give</a:t>
            </a:r>
          </a:p>
          <a:p>
            <a:pPr lvl="1"/>
            <a:r>
              <a:rPr lang="en-US" dirty="0"/>
              <a:t>You can always use </a:t>
            </a:r>
            <a:r>
              <a:rPr lang="en-US" dirty="0" err="1"/>
              <a:t>Tithe.ly</a:t>
            </a:r>
            <a:r>
              <a:rPr lang="en-US" dirty="0"/>
              <a:t> and get a discount because you’re a TENS member</a:t>
            </a:r>
          </a:p>
          <a:p>
            <a:r>
              <a:rPr lang="en-US" dirty="0"/>
              <a:t>Be energetic! Be confident! Don’t be shy! Ask for those gifts - it’s all going to a good cause!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1541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How to run an event, step by step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b="1" dirty="0"/>
              <a:t>Step seven</a:t>
            </a:r>
          </a:p>
          <a:p>
            <a:pPr marL="114300" indent="0">
              <a:buNone/>
            </a:pPr>
            <a:r>
              <a:rPr lang="en-US" u="sng" dirty="0"/>
              <a:t>End with gratitude</a:t>
            </a:r>
          </a:p>
          <a:p>
            <a:r>
              <a:rPr lang="en-US" dirty="0"/>
              <a:t>As you finish your event, make sure your program director, clergy, or other folks acknowledge everyone for being there, for their donations, and for their hard work. </a:t>
            </a:r>
          </a:p>
          <a:p>
            <a:r>
              <a:rPr lang="en-US" dirty="0"/>
              <a:t>Make sure your donors know that nearly 100% of their funds will go to mission. With a virtual event, there was very little overhead!</a:t>
            </a:r>
          </a:p>
          <a:p>
            <a:r>
              <a:rPr lang="en-US" dirty="0"/>
              <a:t>Give them next steps or ways to continue to connect to your mission and ministry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99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To run a gala and auction virtually for  </a:t>
            </a:r>
            <a:r>
              <a:rPr lang="en-US" sz="3600" b="1" i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virtually</a:t>
            </a: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no cost: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en-US" dirty="0"/>
              <a:t>Sell tickets through Eventbrite</a:t>
            </a:r>
          </a:p>
          <a:p>
            <a:pPr marL="571500" indent="-457200">
              <a:buAutoNum type="arabicPeriod"/>
            </a:pPr>
            <a:r>
              <a:rPr lang="en-US" dirty="0"/>
              <a:t>Promote on Facebook, Twitter, and Instagram</a:t>
            </a:r>
          </a:p>
          <a:p>
            <a:pPr marL="571500" indent="-457200">
              <a:buAutoNum type="arabicPeriod"/>
            </a:pPr>
            <a:r>
              <a:rPr lang="en-US" dirty="0"/>
              <a:t>Use Zoom to bring people together</a:t>
            </a:r>
          </a:p>
          <a:p>
            <a:pPr marL="571500" indent="-457200">
              <a:buAutoNum type="arabicPeriod"/>
            </a:pPr>
            <a:r>
              <a:rPr lang="en-US" dirty="0"/>
              <a:t>Use </a:t>
            </a:r>
            <a:r>
              <a:rPr lang="en-US" dirty="0" err="1"/>
              <a:t>Tithe.ly</a:t>
            </a:r>
            <a:r>
              <a:rPr lang="en-US" dirty="0"/>
              <a:t> to collect extra donations or text-to-give campaigns</a:t>
            </a:r>
          </a:p>
          <a:p>
            <a:pPr marL="571500" indent="-457200">
              <a:buAutoNum type="arabicPeriod"/>
            </a:pPr>
            <a:r>
              <a:rPr lang="en-US" dirty="0"/>
              <a:t>Use </a:t>
            </a:r>
            <a:r>
              <a:rPr lang="en-US" dirty="0" err="1"/>
              <a:t>ebay</a:t>
            </a:r>
            <a:r>
              <a:rPr lang="en-US" dirty="0"/>
              <a:t> for Charity to run your auction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The tools are easy to implement and easy to operate, and best of all, they’re free or very low cost.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87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570013" y="823233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Your Questions or Comments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91400" cy="45259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19" y="2133600"/>
            <a:ext cx="6349181" cy="16002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162CE57-1D69-1A47-907E-25D737D238D9}"/>
              </a:ext>
            </a:extLst>
          </p:cNvPr>
          <p:cNvSpPr txBox="1"/>
          <p:nvPr/>
        </p:nvSpPr>
        <p:spPr>
          <a:xfrm>
            <a:off x="914400" y="4664765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J. Davey Gerhard, Executive Director</a:t>
            </a:r>
          </a:p>
          <a:p>
            <a:r>
              <a:rPr lang="en-US" dirty="0"/>
              <a:t>415-869-7837 (o)</a:t>
            </a:r>
          </a:p>
          <a:p>
            <a:r>
              <a:rPr lang="en-US" dirty="0"/>
              <a:t>415-307-0172 (m)</a:t>
            </a:r>
          </a:p>
          <a:p>
            <a:r>
              <a:rPr lang="en-US" dirty="0">
                <a:hlinkClick r:id="rId4"/>
              </a:rPr>
              <a:t>davey@tens.org</a:t>
            </a:r>
            <a:endParaRPr lang="en-US" dirty="0"/>
          </a:p>
          <a:p>
            <a:r>
              <a:rPr lang="en-US" dirty="0"/>
              <a:t>http://</a:t>
            </a:r>
            <a:r>
              <a:rPr lang="en-US" dirty="0" err="1"/>
              <a:t>www.tens.org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353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 Auctions and 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2057400"/>
            <a:ext cx="7620000" cy="3535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i="1" dirty="0"/>
              <a:t>A few creative ideas</a:t>
            </a:r>
          </a:p>
          <a:p>
            <a:r>
              <a:rPr lang="en-US" dirty="0"/>
              <a:t>Sell tickets for fun / funny events</a:t>
            </a:r>
          </a:p>
          <a:p>
            <a:pPr lvl="1"/>
            <a:r>
              <a:rPr lang="en-US" dirty="0"/>
              <a:t>”Trade in your high heels for your fuzzy slippers”</a:t>
            </a:r>
          </a:p>
          <a:p>
            <a:pPr lvl="1"/>
            <a:r>
              <a:rPr lang="en-US" dirty="0"/>
              <a:t>“No need to hire a babysitter – bid more on the auction!”</a:t>
            </a:r>
          </a:p>
          <a:p>
            <a:pPr lvl="1"/>
            <a:r>
              <a:rPr lang="en-US" dirty="0"/>
              <a:t>“Forgot to order the vegan entrée? It’s in your fridge!”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$100 = Ticket for one, Join your friends and have fun!</a:t>
            </a:r>
          </a:p>
          <a:p>
            <a:pPr lvl="1"/>
            <a:r>
              <a:rPr lang="en-US" dirty="0"/>
              <a:t>$190 = Ticket for two + Champagne (champagne is on you)</a:t>
            </a:r>
          </a:p>
          <a:p>
            <a:pPr lvl="1"/>
            <a:r>
              <a:rPr lang="en-US" dirty="0"/>
              <a:t>$250 = Fun for the whole family! (Matching pajamas optional)</a:t>
            </a:r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888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 Auctions and 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2057400"/>
            <a:ext cx="7620000" cy="3535363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i="1" dirty="0"/>
              <a:t>A few creative ideas</a:t>
            </a:r>
          </a:p>
          <a:p>
            <a:r>
              <a:rPr lang="en-US" dirty="0"/>
              <a:t>Make it mission-related</a:t>
            </a:r>
          </a:p>
          <a:p>
            <a:pPr lvl="1"/>
            <a:r>
              <a:rPr lang="en-US" dirty="0"/>
              <a:t>Be clear about what the funds are going for, if they are different from the general operating budget</a:t>
            </a:r>
          </a:p>
          <a:p>
            <a:pPr lvl="1"/>
            <a:r>
              <a:rPr lang="en-US" dirty="0"/>
              <a:t>Invite representatives of the community to appear virtually, especially if these are outreach-focused events</a:t>
            </a:r>
          </a:p>
          <a:p>
            <a:pPr lvl="1"/>
            <a:r>
              <a:rPr lang="en-US" dirty="0"/>
              <a:t>If using Zoom, employ the waiting room so that you can verify attendees have tickets or are a part of your community. When you let them in, announce them. “Here’s Jim and Mark! Everybody say hi!” “Here’s Jenny, looking great in her favorite flannel.” etc. </a:t>
            </a:r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9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 Auctions and 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2756"/>
            <a:ext cx="7620000" cy="3535363"/>
          </a:xfrm>
        </p:spPr>
        <p:txBody>
          <a:bodyPr>
            <a:normAutofit fontScale="92500" lnSpcReduction="20000"/>
          </a:bodyPr>
          <a:lstStyle/>
          <a:p>
            <a:pPr marL="114300" indent="0" algn="ctr">
              <a:buNone/>
            </a:pPr>
            <a:r>
              <a:rPr lang="en-US" i="1" dirty="0"/>
              <a:t>Best Practices</a:t>
            </a:r>
          </a:p>
          <a:p>
            <a:r>
              <a:rPr lang="en-US" dirty="0"/>
              <a:t>Keep it short. When you gather in person, it’s easy to fill up a few hours with friends, food, and fashion. Online, respect people’s time, </a:t>
            </a:r>
            <a:r>
              <a:rPr lang="en-US" b="1" dirty="0"/>
              <a:t>and keep it to two hours at the most</a:t>
            </a:r>
            <a:r>
              <a:rPr lang="en-US" dirty="0"/>
              <a:t>!</a:t>
            </a:r>
          </a:p>
          <a:p>
            <a:r>
              <a:rPr lang="en-US" dirty="0"/>
              <a:t>Make it as much like an in-person gathering as possible</a:t>
            </a:r>
          </a:p>
          <a:p>
            <a:pPr lvl="1"/>
            <a:r>
              <a:rPr lang="en-US" dirty="0"/>
              <a:t>Cue music between slides or parts of the event to signal a change</a:t>
            </a:r>
          </a:p>
          <a:p>
            <a:pPr lvl="1"/>
            <a:r>
              <a:rPr lang="en-US" dirty="0"/>
              <a:t>Resist the urge to use Zoom Webinar – make it an open Zoom so that people can see each other. Events are where people see friends. Use the chat for fun conversation and side talk. Use the Q&amp;A for actual questions to the facilitators </a:t>
            </a:r>
          </a:p>
          <a:p>
            <a:r>
              <a:rPr lang="en-US" dirty="0"/>
              <a:t>Special guests and videos should be of beneficiaries or grantees – in their own words (you can coach them)</a:t>
            </a:r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38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Fund-a-Need / Text-to-Give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2756"/>
            <a:ext cx="7620000" cy="3535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i="1" dirty="0"/>
              <a:t>Best Practices</a:t>
            </a:r>
          </a:p>
          <a:p>
            <a:r>
              <a:rPr lang="en-US" dirty="0"/>
              <a:t>Competitive fundraising is perfectly suited to virtual events</a:t>
            </a:r>
          </a:p>
          <a:p>
            <a:r>
              <a:rPr lang="en-US" dirty="0"/>
              <a:t>Fund-a-Need usually happens after an auction. The goal is 100% participation from your audience. Start high, work down</a:t>
            </a:r>
          </a:p>
          <a:p>
            <a:r>
              <a:rPr lang="en-US" dirty="0"/>
              <a:t>Allows your guests to see who is making a gift, inspires generosity or competition for a good cause</a:t>
            </a:r>
          </a:p>
          <a:p>
            <a:r>
              <a:rPr lang="en-US" dirty="0"/>
              <a:t>Instant gratification – donors make a gift and can see it add  up</a:t>
            </a:r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72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Fund-a-Need / Text-to-Give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2756"/>
            <a:ext cx="4114800" cy="3535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i="1" dirty="0"/>
              <a:t>Most economical solution</a:t>
            </a:r>
          </a:p>
          <a:p>
            <a:r>
              <a:rPr lang="en-US" dirty="0"/>
              <a:t>As members of TENS, your congregation gets a big discount to implement </a:t>
            </a:r>
            <a:r>
              <a:rPr lang="en-US" b="1" dirty="0" err="1"/>
              <a:t>Tithe.ly</a:t>
            </a:r>
            <a:r>
              <a:rPr lang="en-US" dirty="0" err="1"/>
              <a:t>’s</a:t>
            </a:r>
            <a:r>
              <a:rPr lang="en-US" b="1" dirty="0"/>
              <a:t> </a:t>
            </a:r>
            <a:r>
              <a:rPr lang="en-US" dirty="0"/>
              <a:t>Text-to-give platform. </a:t>
            </a:r>
          </a:p>
          <a:p>
            <a:r>
              <a:rPr lang="en-US" dirty="0"/>
              <a:t>Visit </a:t>
            </a:r>
            <a:r>
              <a:rPr lang="en-US" dirty="0">
                <a:hlinkClick r:id="rId3"/>
              </a:rPr>
              <a:t>https://tithe.ly/rp/tens/register</a:t>
            </a:r>
            <a:r>
              <a:rPr lang="en-US" dirty="0"/>
              <a:t> to receive a $10/transaction discount on text-to-give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5CD0C1FA-F059-7F4C-AF45-6D63D39487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0" y="2273300"/>
            <a:ext cx="23114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65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Best Ticketing Platform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b="1" dirty="0" err="1"/>
              <a:t>EventBrite</a:t>
            </a:r>
            <a:endParaRPr lang="en-US" b="1" dirty="0"/>
          </a:p>
          <a:p>
            <a:r>
              <a:rPr lang="en-US" dirty="0"/>
              <a:t>This is the best solution to run a virtual event if you are not using an enterprise platform that includes ticketing</a:t>
            </a:r>
          </a:p>
          <a:p>
            <a:r>
              <a:rPr lang="en-US" dirty="0"/>
              <a:t>Doesn’t include auctions or donations</a:t>
            </a:r>
          </a:p>
          <a:p>
            <a:r>
              <a:rPr lang="en-US" dirty="0"/>
              <a:t>Transaction processing included</a:t>
            </a:r>
          </a:p>
          <a:p>
            <a:r>
              <a:rPr lang="en-US" dirty="0"/>
              <a:t>Completely integrated with </a:t>
            </a:r>
            <a:r>
              <a:rPr lang="en-US" dirty="0" err="1"/>
              <a:t>FaceBook</a:t>
            </a:r>
            <a:r>
              <a:rPr lang="en-US" dirty="0"/>
              <a:t>, Twitter, Instagram</a:t>
            </a:r>
          </a:p>
          <a:p>
            <a:r>
              <a:rPr lang="en-US" dirty="0"/>
              <a:t>Set-up: Free</a:t>
            </a:r>
          </a:p>
          <a:p>
            <a:r>
              <a:rPr lang="en-US" dirty="0"/>
              <a:t>All fees are passed onto the donor (5.5% or 7.5%)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1F41E34B-3F07-A74A-BBE5-A9F8CE0854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600" y="2717800"/>
            <a:ext cx="21590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34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Free Virtual  Auction Platforms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b="1" dirty="0" err="1"/>
              <a:t>ebay</a:t>
            </a:r>
            <a:r>
              <a:rPr lang="en-US" b="1" dirty="0"/>
              <a:t> for Charity</a:t>
            </a:r>
          </a:p>
          <a:p>
            <a:r>
              <a:rPr lang="en-US" dirty="0"/>
              <a:t>You must first register your church or ministry with </a:t>
            </a:r>
            <a:r>
              <a:rPr lang="en-US" dirty="0" err="1"/>
              <a:t>ebay</a:t>
            </a:r>
            <a:r>
              <a:rPr lang="en-US" dirty="0"/>
              <a:t> for charity. Verification takes 1-3 business days  (allow for more in COVID)</a:t>
            </a:r>
          </a:p>
          <a:p>
            <a:r>
              <a:rPr lang="en-US" dirty="0"/>
              <a:t>Free to use</a:t>
            </a:r>
          </a:p>
          <a:p>
            <a:r>
              <a:rPr lang="en-US" dirty="0"/>
              <a:t>Payment integrated through PayPal</a:t>
            </a:r>
          </a:p>
          <a:p>
            <a:r>
              <a:rPr lang="en-US" dirty="0"/>
              <a:t>Allows for direct selling and  community selling – users can post their own items to sell, benefiting your ministry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="" xmlns:a16="http://schemas.microsoft.com/office/drawing/2014/main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="" xmlns:a16="http://schemas.microsoft.com/office/drawing/2014/main" id="{47F0782D-653E-EA4D-9E69-F6A4A400AA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900" y="2590800"/>
            <a:ext cx="32131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412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11136</TotalTime>
  <Words>1468</Words>
  <Application>Microsoft Office PowerPoint</Application>
  <PresentationFormat>On-screen Show (4:3)</PresentationFormat>
  <Paragraphs>195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Adjacency</vt:lpstr>
      <vt:lpstr>Virtual Events: Ticketing, Auctions, Donations &amp; Best Practices</vt:lpstr>
      <vt:lpstr>Virtual Auctions and Galas</vt:lpstr>
      <vt:lpstr>Virtual Auctions and Galas</vt:lpstr>
      <vt:lpstr>Virtual Auctions and Galas</vt:lpstr>
      <vt:lpstr>Virtual Auctions and Galas</vt:lpstr>
      <vt:lpstr>Fund-a-Need / Text-to-Give</vt:lpstr>
      <vt:lpstr>Fund-a-Need / Text-to-Give</vt:lpstr>
      <vt:lpstr>Best Ticketing Platform</vt:lpstr>
      <vt:lpstr>Free Virtual  Auction Platforms</vt:lpstr>
      <vt:lpstr>Mid-Tier Virtual  Auction Platforms</vt:lpstr>
      <vt:lpstr>PowerPoint Presentation</vt:lpstr>
      <vt:lpstr>Mid-Tier Virtual  Auction Platforms</vt:lpstr>
      <vt:lpstr>Enterprise Tier: Virtual  Auction Platforms</vt:lpstr>
      <vt:lpstr>Enterprise Tier: Virtual  Auction Platforms</vt:lpstr>
      <vt:lpstr>How to run an event, step by step</vt:lpstr>
      <vt:lpstr>How to run an event, step by step</vt:lpstr>
      <vt:lpstr>How to run an event, step by step</vt:lpstr>
      <vt:lpstr>How to run an event, step by step</vt:lpstr>
      <vt:lpstr>How to run an event, step by step</vt:lpstr>
      <vt:lpstr>How to run an event, step by step</vt:lpstr>
      <vt:lpstr>How to run an event, step by step</vt:lpstr>
      <vt:lpstr>To run a gala and auction virtually for  virtually no cost:</vt:lpstr>
      <vt:lpstr>Your Questions or Comments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buildout</dc:creator>
  <cp:lastModifiedBy>Diane</cp:lastModifiedBy>
  <cp:revision>172</cp:revision>
  <cp:lastPrinted>2015-07-10T17:43:32Z</cp:lastPrinted>
  <dcterms:created xsi:type="dcterms:W3CDTF">2012-02-20T20:54:22Z</dcterms:created>
  <dcterms:modified xsi:type="dcterms:W3CDTF">2020-07-13T14:40:32Z</dcterms:modified>
</cp:coreProperties>
</file>