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56" r:id="rId2"/>
    <p:sldId id="291" r:id="rId3"/>
    <p:sldId id="322" r:id="rId4"/>
    <p:sldId id="323" r:id="rId5"/>
    <p:sldId id="324" r:id="rId6"/>
    <p:sldId id="325" r:id="rId7"/>
    <p:sldId id="327" r:id="rId8"/>
    <p:sldId id="326" r:id="rId9"/>
    <p:sldId id="328" r:id="rId10"/>
    <p:sldId id="329" r:id="rId11"/>
    <p:sldId id="292" r:id="rId12"/>
    <p:sldId id="330" r:id="rId13"/>
    <p:sldId id="331" r:id="rId14"/>
    <p:sldId id="334" r:id="rId15"/>
    <p:sldId id="333" r:id="rId16"/>
    <p:sldId id="321" r:id="rId17"/>
    <p:sldId id="335" r:id="rId18"/>
    <p:sldId id="336" r:id="rId19"/>
    <p:sldId id="293" r:id="rId20"/>
    <p:sldId id="313" r:id="rId21"/>
    <p:sldId id="315" r:id="rId22"/>
    <p:sldId id="314" r:id="rId23"/>
    <p:sldId id="297" r:id="rId24"/>
    <p:sldId id="316" r:id="rId25"/>
    <p:sldId id="317" r:id="rId26"/>
    <p:sldId id="290" r:id="rId2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795E"/>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399" autoAdjust="0"/>
  </p:normalViewPr>
  <p:slideViewPr>
    <p:cSldViewPr>
      <p:cViewPr>
        <p:scale>
          <a:sx n="61" d="100"/>
          <a:sy n="61" d="100"/>
        </p:scale>
        <p:origin x="-1085" y="-58"/>
      </p:cViewPr>
      <p:guideLst>
        <p:guide orient="horz" pos="2160"/>
        <p:guide pos="2880"/>
      </p:guideLst>
    </p:cSldViewPr>
  </p:slideViewPr>
  <p:outlineViewPr>
    <p:cViewPr>
      <p:scale>
        <a:sx n="20" d="100"/>
        <a:sy n="20"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80"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664" tIns="47332" rIns="94664" bIns="47332"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664" tIns="47332" rIns="94664" bIns="47332" rtlCol="0"/>
          <a:lstStyle>
            <a:lvl1pPr algn="r">
              <a:defRPr sz="1200"/>
            </a:lvl1pPr>
          </a:lstStyle>
          <a:p>
            <a:fld id="{C0D7CAE6-7C30-449A-BF81-4C0135FF6284}" type="datetimeFigureOut">
              <a:rPr lang="en-US" smtClean="0"/>
              <a:t>8/2/2020</a:t>
            </a:fld>
            <a:endParaRPr lang="en-US"/>
          </a:p>
        </p:txBody>
      </p:sp>
      <p:sp>
        <p:nvSpPr>
          <p:cNvPr id="4" name="Footer Placeholder 3"/>
          <p:cNvSpPr>
            <a:spLocks noGrp="1"/>
          </p:cNvSpPr>
          <p:nvPr>
            <p:ph type="ftr" sz="quarter" idx="2"/>
          </p:nvPr>
        </p:nvSpPr>
        <p:spPr>
          <a:xfrm>
            <a:off x="0" y="8917421"/>
            <a:ext cx="3077739" cy="469424"/>
          </a:xfrm>
          <a:prstGeom prst="rect">
            <a:avLst/>
          </a:prstGeom>
        </p:spPr>
        <p:txBody>
          <a:bodyPr vert="horz" lIns="94664" tIns="47332" rIns="94664" bIns="47332"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4664" tIns="47332" rIns="94664" bIns="47332" rtlCol="0" anchor="b"/>
          <a:lstStyle>
            <a:lvl1pPr algn="r">
              <a:defRPr sz="1200"/>
            </a:lvl1pPr>
          </a:lstStyle>
          <a:p>
            <a:fld id="{72CCD353-2C20-4BA0-8C5A-277EAAE174BD}" type="slidenum">
              <a:rPr lang="en-US" smtClean="0"/>
              <a:t>‹#›</a:t>
            </a:fld>
            <a:endParaRPr lang="en-US"/>
          </a:p>
        </p:txBody>
      </p:sp>
    </p:spTree>
    <p:extLst>
      <p:ext uri="{BB962C8B-B14F-4D97-AF65-F5344CB8AC3E}">
        <p14:creationId xmlns:p14="http://schemas.microsoft.com/office/powerpoint/2010/main" val="191900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664" tIns="47332" rIns="94664" bIns="47332"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664" tIns="47332" rIns="94664" bIns="47332" rtlCol="0"/>
          <a:lstStyle>
            <a:lvl1pPr algn="r">
              <a:defRPr sz="1200"/>
            </a:lvl1pPr>
          </a:lstStyle>
          <a:p>
            <a:fld id="{F35D63B2-FCD5-45E5-BBE6-CDD1F3CECA9E}" type="datetimeFigureOut">
              <a:rPr lang="en-US" smtClean="0"/>
              <a:t>8/2/2020</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664" tIns="47332" rIns="94664" bIns="47332"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664" tIns="47332" rIns="94664" bIns="47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1"/>
            <a:ext cx="3077739" cy="469424"/>
          </a:xfrm>
          <a:prstGeom prst="rect">
            <a:avLst/>
          </a:prstGeom>
        </p:spPr>
        <p:txBody>
          <a:bodyPr vert="horz" lIns="94664" tIns="47332" rIns="94664" bIns="47332"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4664" tIns="47332" rIns="94664" bIns="47332" rtlCol="0" anchor="b"/>
          <a:lstStyle>
            <a:lvl1pPr algn="r">
              <a:defRPr sz="1200"/>
            </a:lvl1pPr>
          </a:lstStyle>
          <a:p>
            <a:fld id="{7F86AEAE-7A8E-4A60-B24A-EF4DC6374F6B}" type="slidenum">
              <a:rPr lang="en-US" smtClean="0"/>
              <a:t>‹#›</a:t>
            </a:fld>
            <a:endParaRPr lang="en-US"/>
          </a:p>
        </p:txBody>
      </p:sp>
    </p:spTree>
    <p:extLst>
      <p:ext uri="{BB962C8B-B14F-4D97-AF65-F5344CB8AC3E}">
        <p14:creationId xmlns:p14="http://schemas.microsoft.com/office/powerpoint/2010/main" val="314357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86AEAE-7A8E-4A60-B24A-EF4DC6374F6B}" type="slidenum">
              <a:rPr lang="en-US" smtClean="0"/>
              <a:t>1</a:t>
            </a:fld>
            <a:endParaRPr lang="en-US"/>
          </a:p>
        </p:txBody>
      </p:sp>
    </p:spTree>
    <p:extLst>
      <p:ext uri="{BB962C8B-B14F-4D97-AF65-F5344CB8AC3E}">
        <p14:creationId xmlns:p14="http://schemas.microsoft.com/office/powerpoint/2010/main" val="109766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8571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11</a:t>
            </a:fld>
            <a:endParaRPr lang="en-US"/>
          </a:p>
        </p:txBody>
      </p:sp>
    </p:spTree>
    <p:extLst>
      <p:ext uri="{BB962C8B-B14F-4D97-AF65-F5344CB8AC3E}">
        <p14:creationId xmlns:p14="http://schemas.microsoft.com/office/powerpoint/2010/main" val="20214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12</a:t>
            </a:fld>
            <a:endParaRPr lang="en-US"/>
          </a:p>
        </p:txBody>
      </p:sp>
    </p:spTree>
    <p:extLst>
      <p:ext uri="{BB962C8B-B14F-4D97-AF65-F5344CB8AC3E}">
        <p14:creationId xmlns:p14="http://schemas.microsoft.com/office/powerpoint/2010/main" val="324910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13</a:t>
            </a:fld>
            <a:endParaRPr lang="en-US"/>
          </a:p>
        </p:txBody>
      </p:sp>
    </p:spTree>
    <p:extLst>
      <p:ext uri="{BB962C8B-B14F-4D97-AF65-F5344CB8AC3E}">
        <p14:creationId xmlns:p14="http://schemas.microsoft.com/office/powerpoint/2010/main" val="270386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14</a:t>
            </a:fld>
            <a:endParaRPr lang="en-US"/>
          </a:p>
        </p:txBody>
      </p:sp>
    </p:spTree>
    <p:extLst>
      <p:ext uri="{BB962C8B-B14F-4D97-AF65-F5344CB8AC3E}">
        <p14:creationId xmlns:p14="http://schemas.microsoft.com/office/powerpoint/2010/main" val="1335254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15</a:t>
            </a:fld>
            <a:endParaRPr lang="en-US"/>
          </a:p>
        </p:txBody>
      </p:sp>
    </p:spTree>
    <p:extLst>
      <p:ext uri="{BB962C8B-B14F-4D97-AF65-F5344CB8AC3E}">
        <p14:creationId xmlns:p14="http://schemas.microsoft.com/office/powerpoint/2010/main" val="288095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16</a:t>
            </a:fld>
            <a:endParaRPr lang="en-US"/>
          </a:p>
        </p:txBody>
      </p:sp>
    </p:spTree>
    <p:extLst>
      <p:ext uri="{BB962C8B-B14F-4D97-AF65-F5344CB8AC3E}">
        <p14:creationId xmlns:p14="http://schemas.microsoft.com/office/powerpoint/2010/main" val="3913567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17</a:t>
            </a:fld>
            <a:endParaRPr lang="en-US"/>
          </a:p>
        </p:txBody>
      </p:sp>
    </p:spTree>
    <p:extLst>
      <p:ext uri="{BB962C8B-B14F-4D97-AF65-F5344CB8AC3E}">
        <p14:creationId xmlns:p14="http://schemas.microsoft.com/office/powerpoint/2010/main" val="225365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18</a:t>
            </a:fld>
            <a:endParaRPr lang="en-US"/>
          </a:p>
        </p:txBody>
      </p:sp>
    </p:spTree>
    <p:extLst>
      <p:ext uri="{BB962C8B-B14F-4D97-AF65-F5344CB8AC3E}">
        <p14:creationId xmlns:p14="http://schemas.microsoft.com/office/powerpoint/2010/main" val="90502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19</a:t>
            </a:fld>
            <a:endParaRPr lang="en-US"/>
          </a:p>
        </p:txBody>
      </p:sp>
    </p:spTree>
    <p:extLst>
      <p:ext uri="{BB962C8B-B14F-4D97-AF65-F5344CB8AC3E}">
        <p14:creationId xmlns:p14="http://schemas.microsoft.com/office/powerpoint/2010/main" val="183690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57855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20</a:t>
            </a:fld>
            <a:endParaRPr lang="en-US"/>
          </a:p>
        </p:txBody>
      </p:sp>
    </p:spTree>
    <p:extLst>
      <p:ext uri="{BB962C8B-B14F-4D97-AF65-F5344CB8AC3E}">
        <p14:creationId xmlns:p14="http://schemas.microsoft.com/office/powerpoint/2010/main" val="865222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21</a:t>
            </a:fld>
            <a:endParaRPr lang="en-US"/>
          </a:p>
        </p:txBody>
      </p:sp>
    </p:spTree>
    <p:extLst>
      <p:ext uri="{BB962C8B-B14F-4D97-AF65-F5344CB8AC3E}">
        <p14:creationId xmlns:p14="http://schemas.microsoft.com/office/powerpoint/2010/main" val="48445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a:xfrm>
            <a:off x="631331" y="4459526"/>
            <a:ext cx="5681980" cy="4224814"/>
          </a:xfrm>
        </p:spPr>
        <p:txBody>
          <a:bodyPr/>
          <a:lstStyle/>
          <a:p>
            <a:endParaRPr lang="en-US" sz="1600" dirty="0"/>
          </a:p>
        </p:txBody>
      </p:sp>
      <p:sp>
        <p:nvSpPr>
          <p:cNvPr id="4" name="Slide Number Placeholder 3"/>
          <p:cNvSpPr>
            <a:spLocks noGrp="1"/>
          </p:cNvSpPr>
          <p:nvPr>
            <p:ph type="sldNum" sz="quarter" idx="10"/>
          </p:nvPr>
        </p:nvSpPr>
        <p:spPr/>
        <p:txBody>
          <a:bodyPr/>
          <a:lstStyle/>
          <a:p>
            <a:fld id="{7F86AEAE-7A8E-4A60-B24A-EF4DC6374F6B}" type="slidenum">
              <a:rPr lang="en-US" smtClean="0"/>
              <a:t>22</a:t>
            </a:fld>
            <a:endParaRPr lang="en-US"/>
          </a:p>
        </p:txBody>
      </p:sp>
    </p:spTree>
    <p:extLst>
      <p:ext uri="{BB962C8B-B14F-4D97-AF65-F5344CB8AC3E}">
        <p14:creationId xmlns:p14="http://schemas.microsoft.com/office/powerpoint/2010/main" val="2528182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sz="2500" dirty="0"/>
          </a:p>
        </p:txBody>
      </p:sp>
      <p:sp>
        <p:nvSpPr>
          <p:cNvPr id="4" name="Slide Number Placeholder 3"/>
          <p:cNvSpPr>
            <a:spLocks noGrp="1"/>
          </p:cNvSpPr>
          <p:nvPr>
            <p:ph type="sldNum" sz="quarter" idx="10"/>
          </p:nvPr>
        </p:nvSpPr>
        <p:spPr/>
        <p:txBody>
          <a:bodyPr/>
          <a:lstStyle/>
          <a:p>
            <a:fld id="{7F86AEAE-7A8E-4A60-B24A-EF4DC6374F6B}" type="slidenum">
              <a:rPr lang="en-US" smtClean="0"/>
              <a:t>23</a:t>
            </a:fld>
            <a:endParaRPr lang="en-US"/>
          </a:p>
        </p:txBody>
      </p:sp>
    </p:spTree>
    <p:extLst>
      <p:ext uri="{BB962C8B-B14F-4D97-AF65-F5344CB8AC3E}">
        <p14:creationId xmlns:p14="http://schemas.microsoft.com/office/powerpoint/2010/main" val="2656249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sz="2500" dirty="0"/>
          </a:p>
        </p:txBody>
      </p:sp>
      <p:sp>
        <p:nvSpPr>
          <p:cNvPr id="4" name="Slide Number Placeholder 3"/>
          <p:cNvSpPr>
            <a:spLocks noGrp="1"/>
          </p:cNvSpPr>
          <p:nvPr>
            <p:ph type="sldNum" sz="quarter" idx="10"/>
          </p:nvPr>
        </p:nvSpPr>
        <p:spPr/>
        <p:txBody>
          <a:bodyPr/>
          <a:lstStyle/>
          <a:p>
            <a:fld id="{7F86AEAE-7A8E-4A60-B24A-EF4DC6374F6B}" type="slidenum">
              <a:rPr lang="en-US" smtClean="0"/>
              <a:t>24</a:t>
            </a:fld>
            <a:endParaRPr lang="en-US"/>
          </a:p>
        </p:txBody>
      </p:sp>
    </p:spTree>
    <p:extLst>
      <p:ext uri="{BB962C8B-B14F-4D97-AF65-F5344CB8AC3E}">
        <p14:creationId xmlns:p14="http://schemas.microsoft.com/office/powerpoint/2010/main" val="345432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03263"/>
            <a:ext cx="4695825" cy="3521075"/>
          </a:xfrm>
        </p:spPr>
      </p:sp>
      <p:sp>
        <p:nvSpPr>
          <p:cNvPr id="3" name="Notes Placeholder 2"/>
          <p:cNvSpPr>
            <a:spLocks noGrp="1"/>
          </p:cNvSpPr>
          <p:nvPr>
            <p:ph type="body" idx="1"/>
          </p:nvPr>
        </p:nvSpPr>
        <p:spPr/>
        <p:txBody>
          <a:bodyPr/>
          <a:lstStyle/>
          <a:p>
            <a:endParaRPr lang="en-US" sz="2500" dirty="0"/>
          </a:p>
        </p:txBody>
      </p:sp>
      <p:sp>
        <p:nvSpPr>
          <p:cNvPr id="4" name="Slide Number Placeholder 3"/>
          <p:cNvSpPr>
            <a:spLocks noGrp="1"/>
          </p:cNvSpPr>
          <p:nvPr>
            <p:ph type="sldNum" sz="quarter" idx="10"/>
          </p:nvPr>
        </p:nvSpPr>
        <p:spPr/>
        <p:txBody>
          <a:bodyPr/>
          <a:lstStyle/>
          <a:p>
            <a:fld id="{7F86AEAE-7A8E-4A60-B24A-EF4DC6374F6B}" type="slidenum">
              <a:rPr lang="en-US" smtClean="0"/>
              <a:t>25</a:t>
            </a:fld>
            <a:endParaRPr lang="en-US"/>
          </a:p>
        </p:txBody>
      </p:sp>
    </p:spTree>
    <p:extLst>
      <p:ext uri="{BB962C8B-B14F-4D97-AF65-F5344CB8AC3E}">
        <p14:creationId xmlns:p14="http://schemas.microsoft.com/office/powerpoint/2010/main" val="371981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1230" indent="-288934" eaLnBrk="0" hangingPunct="0">
              <a:defRPr>
                <a:solidFill>
                  <a:schemeClr val="tx1"/>
                </a:solidFill>
                <a:latin typeface="Arial" charset="0"/>
              </a:defRPr>
            </a:lvl2pPr>
            <a:lvl3pPr marL="1155738" indent="-231147" eaLnBrk="0" hangingPunct="0">
              <a:defRPr>
                <a:solidFill>
                  <a:schemeClr val="tx1"/>
                </a:solidFill>
                <a:latin typeface="Arial" charset="0"/>
              </a:defRPr>
            </a:lvl3pPr>
            <a:lvl4pPr marL="1618032" indent="-231147" eaLnBrk="0" hangingPunct="0">
              <a:defRPr>
                <a:solidFill>
                  <a:schemeClr val="tx1"/>
                </a:solidFill>
                <a:latin typeface="Arial" charset="0"/>
              </a:defRPr>
            </a:lvl4pPr>
            <a:lvl5pPr marL="2080329" indent="-231147" eaLnBrk="0" hangingPunct="0">
              <a:defRPr>
                <a:solidFill>
                  <a:schemeClr val="tx1"/>
                </a:solidFill>
                <a:latin typeface="Arial" charset="0"/>
              </a:defRPr>
            </a:lvl5pPr>
            <a:lvl6pPr marL="2542623" indent="-231147" eaLnBrk="0" fontAlgn="base" hangingPunct="0">
              <a:spcBef>
                <a:spcPct val="0"/>
              </a:spcBef>
              <a:spcAft>
                <a:spcPct val="0"/>
              </a:spcAft>
              <a:defRPr>
                <a:solidFill>
                  <a:schemeClr val="tx1"/>
                </a:solidFill>
                <a:latin typeface="Arial" charset="0"/>
              </a:defRPr>
            </a:lvl6pPr>
            <a:lvl7pPr marL="3004917" indent="-231147" eaLnBrk="0" fontAlgn="base" hangingPunct="0">
              <a:spcBef>
                <a:spcPct val="0"/>
              </a:spcBef>
              <a:spcAft>
                <a:spcPct val="0"/>
              </a:spcAft>
              <a:defRPr>
                <a:solidFill>
                  <a:schemeClr val="tx1"/>
                </a:solidFill>
                <a:latin typeface="Arial" charset="0"/>
              </a:defRPr>
            </a:lvl7pPr>
            <a:lvl8pPr marL="3467214" indent="-231147" eaLnBrk="0" fontAlgn="base" hangingPunct="0">
              <a:spcBef>
                <a:spcPct val="0"/>
              </a:spcBef>
              <a:spcAft>
                <a:spcPct val="0"/>
              </a:spcAft>
              <a:defRPr>
                <a:solidFill>
                  <a:schemeClr val="tx1"/>
                </a:solidFill>
                <a:latin typeface="Arial" charset="0"/>
              </a:defRPr>
            </a:lvl8pPr>
            <a:lvl9pPr marL="3929508" indent="-231147"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23B550E-130A-4D27-BD1D-FAED55A47AF5}" type="slidenum">
              <a:rPr lang="en-US" altLang="en-US" smtClean="0"/>
              <a:pPr eaLnBrk="1" fontAlgn="base" hangingPunct="1">
                <a:spcBef>
                  <a:spcPct val="0"/>
                </a:spcBef>
                <a:spcAft>
                  <a:spcPct val="0"/>
                </a:spcAft>
              </a:pPr>
              <a:t>26</a:t>
            </a:fld>
            <a:endParaRPr lang="en-US" altLang="en-US"/>
          </a:p>
        </p:txBody>
      </p:sp>
      <p:sp>
        <p:nvSpPr>
          <p:cNvPr id="60419" name="Slide Image Placeholder 1"/>
          <p:cNvSpPr>
            <a:spLocks noGrp="1" noRot="1" noChangeAspect="1" noTextEdit="1"/>
          </p:cNvSpPr>
          <p:nvPr>
            <p:ph type="sldImg"/>
          </p:nvPr>
        </p:nvSpPr>
        <p:spPr bwMode="auto">
          <a:xfrm>
            <a:off x="1908175" y="547688"/>
            <a:ext cx="2971800" cy="222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Notes Placeholder 2"/>
          <p:cNvSpPr>
            <a:spLocks noGrp="1"/>
          </p:cNvSpPr>
          <p:nvPr>
            <p:ph type="body" idx="1"/>
          </p:nvPr>
        </p:nvSpPr>
        <p:spPr bwMode="auto">
          <a:xfrm>
            <a:off x="710891" y="2895423"/>
            <a:ext cx="5680693" cy="6101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60421" name="Slide Number Placeholder 3"/>
          <p:cNvSpPr txBox="1">
            <a:spLocks noGrp="1"/>
          </p:cNvSpPr>
          <p:nvPr/>
        </p:nvSpPr>
        <p:spPr bwMode="auto">
          <a:xfrm>
            <a:off x="4022486" y="8917127"/>
            <a:ext cx="3078383" cy="46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6" tIns="47109" rIns="94216" bIns="4710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84BED1-7CCE-45E6-A944-F682A50A5528}" type="slidenum">
              <a:rPr lang="en-US" altLang="en-US" sz="1200"/>
              <a:pPr algn="r" eaLnBrk="1" hangingPunct="1"/>
              <a:t>26</a:t>
            </a:fld>
            <a:endParaRPr lang="en-US" altLang="en-US" sz="120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24169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498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2545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6501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96074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8266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6383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3325" y="717550"/>
            <a:ext cx="4695825" cy="3521075"/>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83C54CE-A0D5-4398-849F-FBB4C26C3CE4}"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9778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337A7A-F7DE-4725-B27B-BB8F2AF2FA5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37A7A-F7DE-4725-B27B-BB8F2AF2FA5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37A7A-F7DE-4725-B27B-BB8F2AF2FA5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3B2733-834F-41BD-AD04-DCA80B08ADA8}" type="slidenum">
              <a:rPr lang="en-US"/>
              <a:pPr>
                <a:defRPr/>
              </a:pPr>
              <a:t>‹#›</a:t>
            </a:fld>
            <a:endParaRPr lang="en-US" dirty="0"/>
          </a:p>
        </p:txBody>
      </p:sp>
    </p:spTree>
    <p:extLst>
      <p:ext uri="{BB962C8B-B14F-4D97-AF65-F5344CB8AC3E}">
        <p14:creationId xmlns:p14="http://schemas.microsoft.com/office/powerpoint/2010/main" val="362887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337A7A-F7DE-4725-B27B-BB8F2AF2FA5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37A7A-F7DE-4725-B27B-BB8F2AF2FA54}" type="datetimeFigureOut">
              <a:rPr lang="en-US" smtClean="0"/>
              <a:t>8/2/2020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37A7A-F7DE-4725-B27B-BB8F2AF2FA5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337A7A-F7DE-4725-B27B-BB8F2AF2FA54}" type="datetimeFigureOut">
              <a:rPr lang="en-US" smtClean="0"/>
              <a:t>8/2/2020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337A7A-F7DE-4725-B27B-BB8F2AF2FA54}" type="datetimeFigureOut">
              <a:rPr lang="en-US" smtClean="0"/>
              <a:t>8/2/2020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7A7A-F7DE-4725-B27B-BB8F2AF2FA54}" type="datetimeFigureOut">
              <a:rPr lang="en-US" smtClean="0"/>
              <a:t>8/2/2020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2B2E7D-C6E0-4C98-81F1-412BD1935F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337A7A-F7DE-4725-B27B-BB8F2AF2FA54}" type="datetimeFigureOut">
              <a:rPr lang="en-US" smtClean="0"/>
              <a:t>8/2/2020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2B2E7D-C6E0-4C98-81F1-412BD1935F8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1337A7A-F7DE-4725-B27B-BB8F2AF2FA54}" type="datetimeFigureOut">
              <a:rPr lang="en-US" smtClean="0"/>
              <a:t>8/2/2020</a:t>
            </a:fld>
            <a:endParaRPr lang="en-US"/>
          </a:p>
        </p:txBody>
      </p:sp>
      <p:sp>
        <p:nvSpPr>
          <p:cNvPr id="9" name="Slide Number Placeholder 8"/>
          <p:cNvSpPr>
            <a:spLocks noGrp="1"/>
          </p:cNvSpPr>
          <p:nvPr>
            <p:ph type="sldNum" sz="quarter" idx="11"/>
          </p:nvPr>
        </p:nvSpPr>
        <p:spPr/>
        <p:txBody>
          <a:bodyPr/>
          <a:lstStyle/>
          <a:p>
            <a:fld id="{D52B2E7D-C6E0-4C98-81F1-412BD1935F8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2B2E7D-C6E0-4C98-81F1-412BD1935F87}" type="slidenum">
              <a:rPr lang="en-US" smtClean="0"/>
              <a:t>‹#›</a:t>
            </a:fld>
            <a:endParaRPr lang="en-US"/>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1337A7A-F7DE-4725-B27B-BB8F2AF2FA54}" type="datetimeFigureOut">
              <a:rPr lang="en-US" smtClean="0"/>
              <a:t>8/2/2020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https://www.tens.org/resources/member-resources/" TargetMode="External"/><Relationship Id="rId4" Type="http://schemas.openxmlformats.org/officeDocument/2006/relationships/hyperlink" Target="mailto:davey@ten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1"/>
            <a:ext cx="7543800" cy="2100943"/>
          </a:xfrm>
        </p:spPr>
        <p:txBody>
          <a:bodyPr/>
          <a:lstStyle/>
          <a:p>
            <a:r>
              <a:rPr lang="en-US" sz="4400" b="1" dirty="0">
                <a:solidFill>
                  <a:schemeClr val="accent6">
                    <a:lumMod val="75000"/>
                  </a:schemeClr>
                </a:solidFill>
                <a:latin typeface="Arial" pitchFamily="34" charset="0"/>
                <a:cs typeface="Arial" pitchFamily="34" charset="0"/>
              </a:rPr>
              <a:t>Using the 2020 TENS Resources for Virtual Stewardship Campaigns</a:t>
            </a:r>
          </a:p>
        </p:txBody>
      </p:sp>
      <p:sp>
        <p:nvSpPr>
          <p:cNvPr id="3" name="Subtitle 2"/>
          <p:cNvSpPr>
            <a:spLocks noGrp="1"/>
          </p:cNvSpPr>
          <p:nvPr>
            <p:ph type="subTitle" idx="1"/>
          </p:nvPr>
        </p:nvSpPr>
        <p:spPr/>
        <p:txBody>
          <a:bodyPr>
            <a:normAutofit lnSpcReduction="10000"/>
          </a:bodyPr>
          <a:lstStyle/>
          <a:p>
            <a:r>
              <a:rPr lang="en-US" b="1" dirty="0">
                <a:solidFill>
                  <a:schemeClr val="tx2">
                    <a:lumMod val="75000"/>
                    <a:lumOff val="25000"/>
                  </a:schemeClr>
                </a:solidFill>
              </a:rPr>
              <a:t>J. Davey  Gerhard</a:t>
            </a:r>
          </a:p>
          <a:p>
            <a:r>
              <a:rPr lang="en-US" b="1" dirty="0">
                <a:solidFill>
                  <a:schemeClr val="tx2">
                    <a:lumMod val="75000"/>
                    <a:lumOff val="25000"/>
                  </a:schemeClr>
                </a:solidFill>
              </a:rPr>
              <a:t>Executive Director</a:t>
            </a:r>
          </a:p>
          <a:p>
            <a:r>
              <a:rPr lang="en-US" b="1" dirty="0">
                <a:solidFill>
                  <a:schemeClr val="tx2">
                    <a:lumMod val="75000"/>
                    <a:lumOff val="25000"/>
                  </a:schemeClr>
                </a:solidFill>
              </a:rPr>
              <a:t>The Episcopal Network for Stewardship</a:t>
            </a:r>
          </a:p>
        </p:txBody>
      </p:sp>
      <p:pic>
        <p:nvPicPr>
          <p:cNvPr id="6" name="Picture 5" descr="A picture containing bird&#10;&#10;Description automatically generated">
            <a:extLst>
              <a:ext uri="{FF2B5EF4-FFF2-40B4-BE49-F238E27FC236}">
                <a16:creationId xmlns="" xmlns:a16="http://schemas.microsoft.com/office/drawing/2014/main" id="{D10C3A80-D029-974B-A631-E1CA0CBB0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560122"/>
            <a:ext cx="4343400" cy="1094678"/>
          </a:xfrm>
          <a:prstGeom prst="rect">
            <a:avLst/>
          </a:prstGeom>
        </p:spPr>
      </p:pic>
    </p:spTree>
    <p:extLst>
      <p:ext uri="{BB962C8B-B14F-4D97-AF65-F5344CB8AC3E}">
        <p14:creationId xmlns:p14="http://schemas.microsoft.com/office/powerpoint/2010/main" val="216940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6258951" cy="896016"/>
          </a:xfrm>
        </p:spPr>
        <p:txBody>
          <a:bodyPr>
            <a:normAutofit fontScale="85000" lnSpcReduction="10000"/>
          </a:bodyPr>
          <a:lstStyle/>
          <a:p>
            <a:pPr marL="114300" indent="0" algn="ctr">
              <a:buNone/>
            </a:pPr>
            <a:r>
              <a:rPr lang="en-US" sz="2800" b="1" dirty="0">
                <a:solidFill>
                  <a:srgbClr val="8E795E"/>
                </a:solidFill>
              </a:rPr>
              <a:t>New this year: Timeline for virtual stewardship</a:t>
            </a:r>
          </a:p>
          <a:p>
            <a:pPr marL="114300" indent="0">
              <a:buNone/>
            </a:pPr>
            <a:r>
              <a:rPr lang="en-US" sz="2800" dirty="0"/>
              <a:t>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838649"/>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1676400"/>
            <a:ext cx="1840355" cy="2453807"/>
          </a:xfrm>
          <a:prstGeom prst="rect">
            <a:avLst/>
          </a:prstGeom>
        </p:spPr>
      </p:pic>
      <p:sp>
        <p:nvSpPr>
          <p:cNvPr id="2" name="TextBox 1">
            <a:extLst>
              <a:ext uri="{FF2B5EF4-FFF2-40B4-BE49-F238E27FC236}">
                <a16:creationId xmlns="" xmlns:a16="http://schemas.microsoft.com/office/drawing/2014/main" id="{0A44D5A3-BF4B-F94B-8617-EA329355C938}"/>
              </a:ext>
            </a:extLst>
          </p:cNvPr>
          <p:cNvSpPr txBox="1"/>
          <p:nvPr/>
        </p:nvSpPr>
        <p:spPr>
          <a:xfrm>
            <a:off x="1956224" y="1048416"/>
            <a:ext cx="6258950" cy="4524315"/>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Dedication Sunday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the first Sunday in Advent to announce your pledge totals. </a:t>
            </a:r>
            <a:r>
              <a:rPr lang="en-US" b="1" dirty="0">
                <a:latin typeface="Arial" panose="020B0604020202020204" pitchFamily="34" charset="0"/>
                <a:cs typeface="Arial" panose="020B0604020202020204" pitchFamily="34" charset="0"/>
              </a:rPr>
              <a:t>Celebrate!</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Pay special attention </a:t>
            </a:r>
            <a:r>
              <a:rPr lang="en-US" dirty="0">
                <a:latin typeface="Arial" panose="020B0604020202020204" pitchFamily="34" charset="0"/>
                <a:cs typeface="Arial" panose="020B0604020202020204" pitchFamily="34" charset="0"/>
              </a:rPr>
              <a:t>during the Offertory to hold up pledge cards, bless them, offer them to God for the work of the Church</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Have a virtual coffee hour to celebrate the good work you have accomplished</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Thank campaign leadership</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Thank volunteers who have made testimonials or done other work for the campaign</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Remember the mission </a:t>
            </a:r>
            <a:r>
              <a:rPr lang="en-US" dirty="0">
                <a:latin typeface="Arial" panose="020B0604020202020204" pitchFamily="34" charset="0"/>
                <a:cs typeface="Arial" panose="020B0604020202020204" pitchFamily="34" charset="0"/>
              </a:rPr>
              <a:t>– talk about the great things that your congregation’s gifts will do for the community this year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Implement a </a:t>
            </a:r>
            <a:r>
              <a:rPr lang="en-US" b="1" dirty="0">
                <a:latin typeface="Arial" panose="020B0604020202020204" pitchFamily="34" charset="0"/>
                <a:cs typeface="Arial" panose="020B0604020202020204" pitchFamily="34" charset="0"/>
              </a:rPr>
              <a:t>follow-up plan </a:t>
            </a:r>
            <a:r>
              <a:rPr lang="en-US" dirty="0">
                <a:latin typeface="Arial" panose="020B0604020202020204" pitchFamily="34" charset="0"/>
                <a:cs typeface="Arial" panose="020B0604020202020204" pitchFamily="34" charset="0"/>
              </a:rPr>
              <a:t>to reach households who have not yet turned in their pledges</a:t>
            </a:r>
          </a:p>
        </p:txBody>
      </p:sp>
    </p:spTree>
    <p:extLst>
      <p:ext uri="{BB962C8B-B14F-4D97-AF65-F5344CB8AC3E}">
        <p14:creationId xmlns:p14="http://schemas.microsoft.com/office/powerpoint/2010/main" val="1009791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Why this year is different</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5867400"/>
            <a:ext cx="3124200" cy="787400"/>
          </a:xfrm>
          <a:prstGeom prst="rect">
            <a:avLst/>
          </a:prstGeom>
        </p:spPr>
      </p:pic>
      <p:sp>
        <p:nvSpPr>
          <p:cNvPr id="3" name="TextBox 2">
            <a:extLst>
              <a:ext uri="{FF2B5EF4-FFF2-40B4-BE49-F238E27FC236}">
                <a16:creationId xmlns="" xmlns:a16="http://schemas.microsoft.com/office/drawing/2014/main" id="{3877DED9-FCB8-CF4E-A599-5404C4B8E665}"/>
              </a:ext>
            </a:extLst>
          </p:cNvPr>
          <p:cNvSpPr txBox="1"/>
          <p:nvPr/>
        </p:nvSpPr>
        <p:spPr>
          <a:xfrm>
            <a:off x="1766653" y="1417638"/>
            <a:ext cx="6310547" cy="4708981"/>
          </a:xfrm>
          <a:prstGeom prst="rect">
            <a:avLst/>
          </a:prstGeom>
          <a:noFill/>
        </p:spPr>
        <p:txBody>
          <a:bodyPr wrap="square" rtlCol="0">
            <a:spAutoFit/>
          </a:bodyPr>
          <a:lstStyle/>
          <a:p>
            <a:r>
              <a:rPr lang="en-US" sz="2000" b="1" dirty="0"/>
              <a:t>How to talk about money when there is economic fallout from pandemic-related unemployment</a:t>
            </a:r>
          </a:p>
          <a:p>
            <a:endParaRPr lang="en-US" sz="2000" b="1" dirty="0"/>
          </a:p>
          <a:p>
            <a:pPr marL="342900" indent="-342900">
              <a:buFont typeface="Arial" panose="020B0604020202020204" pitchFamily="34" charset="0"/>
              <a:buChar char="•"/>
            </a:pPr>
            <a:r>
              <a:rPr lang="en-US" sz="2000" dirty="0"/>
              <a:t>There is no shame in a household pledging less this year than other years. Every gift matters.</a:t>
            </a:r>
          </a:p>
          <a:p>
            <a:pPr marL="342900" indent="-342900">
              <a:buFont typeface="Arial" panose="020B0604020202020204" pitchFamily="34" charset="0"/>
              <a:buChar char="•"/>
            </a:pPr>
            <a:r>
              <a:rPr lang="en-US" sz="2000" dirty="0"/>
              <a:t>Remember, some families are not struggling right now, so some of your members may be able to increase their giving</a:t>
            </a:r>
          </a:p>
          <a:p>
            <a:pPr marL="342900" indent="-342900">
              <a:buFont typeface="Arial" panose="020B0604020202020204" pitchFamily="34" charset="0"/>
              <a:buChar char="•"/>
            </a:pPr>
            <a:r>
              <a:rPr lang="en-US" sz="2000" dirty="0"/>
              <a:t>Every conversation about pledges is a pastoral one</a:t>
            </a:r>
          </a:p>
          <a:p>
            <a:pPr marL="342900" indent="-342900">
              <a:buFont typeface="Arial" panose="020B0604020202020204" pitchFamily="34" charset="0"/>
              <a:buChar char="•"/>
            </a:pPr>
            <a:r>
              <a:rPr lang="en-US" sz="2000" dirty="0"/>
              <a:t>We remember the Great Recession in 2008-2009. We recovered, and we will recover again. This too, shall pass.</a:t>
            </a:r>
          </a:p>
          <a:p>
            <a:pPr marL="342900" indent="-342900">
              <a:buFont typeface="Arial" panose="020B0604020202020204" pitchFamily="34" charset="0"/>
              <a:buChar char="•"/>
            </a:pPr>
            <a:r>
              <a:rPr lang="en-US" sz="2000" dirty="0"/>
              <a:t>Christians are people of Hope.</a:t>
            </a:r>
          </a:p>
          <a:p>
            <a:pPr marL="342900" indent="-342900">
              <a:buFont typeface="Arial" panose="020B0604020202020204" pitchFamily="34" charset="0"/>
              <a:buChar char="•"/>
            </a:pPr>
            <a:r>
              <a:rPr lang="en-US" sz="2000" dirty="0"/>
              <a:t>The work of the church is more acute in times of need</a:t>
            </a:r>
          </a:p>
          <a:p>
            <a:pPr marL="342900" indent="-342900">
              <a:buFont typeface="Arial" panose="020B0604020202020204" pitchFamily="34" charset="0"/>
              <a:buChar char="•"/>
            </a:pPr>
            <a:endParaRPr lang="en-US" sz="2000" dirty="0"/>
          </a:p>
        </p:txBody>
      </p:sp>
      <p:pic>
        <p:nvPicPr>
          <p:cNvPr id="5" name="Picture 4" descr="A green sign with white text&#10;&#10;Description automatically generated">
            <a:extLst>
              <a:ext uri="{FF2B5EF4-FFF2-40B4-BE49-F238E27FC236}">
                <a16:creationId xmlns="" xmlns:a16="http://schemas.microsoft.com/office/drawing/2014/main" id="{81A55844-9662-444F-94FF-AD9F68E47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1676400"/>
            <a:ext cx="1840355" cy="2453807"/>
          </a:xfrm>
          <a:prstGeom prst="rect">
            <a:avLst/>
          </a:prstGeom>
        </p:spPr>
      </p:pic>
    </p:spTree>
    <p:extLst>
      <p:ext uri="{BB962C8B-B14F-4D97-AF65-F5344CB8AC3E}">
        <p14:creationId xmlns:p14="http://schemas.microsoft.com/office/powerpoint/2010/main" val="428518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Why this year is different</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00" y="6223000"/>
            <a:ext cx="3124200" cy="787400"/>
          </a:xfrm>
          <a:prstGeom prst="rect">
            <a:avLst/>
          </a:prstGeom>
        </p:spPr>
      </p:pic>
      <p:sp>
        <p:nvSpPr>
          <p:cNvPr id="3" name="TextBox 2">
            <a:extLst>
              <a:ext uri="{FF2B5EF4-FFF2-40B4-BE49-F238E27FC236}">
                <a16:creationId xmlns="" xmlns:a16="http://schemas.microsoft.com/office/drawing/2014/main" id="{3877DED9-FCB8-CF4E-A599-5404C4B8E665}"/>
              </a:ext>
            </a:extLst>
          </p:cNvPr>
          <p:cNvSpPr txBox="1"/>
          <p:nvPr/>
        </p:nvSpPr>
        <p:spPr>
          <a:xfrm>
            <a:off x="1752912" y="1106002"/>
            <a:ext cx="6310547" cy="5324535"/>
          </a:xfrm>
          <a:prstGeom prst="rect">
            <a:avLst/>
          </a:prstGeom>
          <a:noFill/>
        </p:spPr>
        <p:txBody>
          <a:bodyPr wrap="square" rtlCol="0">
            <a:spAutoFit/>
          </a:bodyPr>
          <a:lstStyle/>
          <a:p>
            <a:r>
              <a:rPr lang="en-US" sz="2000" b="1" dirty="0"/>
              <a:t>How to talk about stewardship if your congregation is facing budget cuts, program cuts, or staff reduction</a:t>
            </a:r>
          </a:p>
          <a:p>
            <a:endParaRPr lang="en-US" sz="2000" b="1" dirty="0"/>
          </a:p>
          <a:p>
            <a:pPr marL="342900" indent="-342900">
              <a:buFont typeface="Arial" panose="020B0604020202020204" pitchFamily="34" charset="0"/>
              <a:buChar char="•"/>
            </a:pPr>
            <a:r>
              <a:rPr lang="en-US" sz="2000" dirty="0"/>
              <a:t>Keep your conversation </a:t>
            </a:r>
            <a:r>
              <a:rPr lang="en-US" sz="2000" b="1" dirty="0"/>
              <a:t>focused on the mission</a:t>
            </a:r>
          </a:p>
          <a:p>
            <a:pPr marL="800100" lvl="1" indent="-342900">
              <a:buFont typeface="Arial" panose="020B0604020202020204" pitchFamily="34" charset="0"/>
              <a:buChar char="•"/>
            </a:pPr>
            <a:r>
              <a:rPr lang="en-US" sz="2000" dirty="0"/>
              <a:t>The work of the church continues because the needs of our neighbors are still present.</a:t>
            </a:r>
          </a:p>
          <a:p>
            <a:pPr marL="800100" lvl="1" indent="-342900">
              <a:buFont typeface="Arial" panose="020B0604020202020204" pitchFamily="34" charset="0"/>
              <a:buChar char="•"/>
            </a:pPr>
            <a:r>
              <a:rPr lang="en-US" sz="2000" dirty="0"/>
              <a:t>We may have fewer resources to spend on mission, so we find other ways to do the work of God</a:t>
            </a:r>
          </a:p>
          <a:p>
            <a:pPr marL="342900" indent="-342900">
              <a:buFont typeface="Arial" panose="020B0604020202020204" pitchFamily="34" charset="0"/>
              <a:buChar char="•"/>
            </a:pPr>
            <a:r>
              <a:rPr lang="en-US" sz="2000" dirty="0"/>
              <a:t>Did your congregation receive an SBA/PPP loan?</a:t>
            </a:r>
          </a:p>
          <a:p>
            <a:pPr marL="800100" lvl="1" indent="-342900">
              <a:buFont typeface="Arial" panose="020B0604020202020204" pitchFamily="34" charset="0"/>
              <a:buChar char="•"/>
            </a:pPr>
            <a:r>
              <a:rPr lang="en-US" sz="2000" dirty="0"/>
              <a:t>Remind members that this insulated staff and programs from cuts for a period of time. Thank your staff and treasurer for completing the paperwork for these loans</a:t>
            </a:r>
          </a:p>
          <a:p>
            <a:pPr marL="342900" indent="-342900">
              <a:buFont typeface="Arial" panose="020B0604020202020204" pitchFamily="34" charset="0"/>
              <a:buChar char="•"/>
            </a:pPr>
            <a:r>
              <a:rPr lang="en-US" sz="2000" dirty="0"/>
              <a:t>There may be some members who can make extraordinary gifts to cover these unexpected shortfalls – </a:t>
            </a:r>
            <a:r>
              <a:rPr lang="en-US" sz="2000" b="1" dirty="0"/>
              <a:t>ask them</a:t>
            </a:r>
          </a:p>
          <a:p>
            <a:pPr marL="342900" indent="-342900">
              <a:buFont typeface="Arial" panose="020B0604020202020204" pitchFamily="34" charset="0"/>
              <a:buChar char="•"/>
            </a:pPr>
            <a:endParaRPr lang="en-US" sz="2000" dirty="0"/>
          </a:p>
        </p:txBody>
      </p:sp>
      <p:pic>
        <p:nvPicPr>
          <p:cNvPr id="5" name="Picture 4" descr="A green sign with white text&#10;&#10;Description automatically generated">
            <a:extLst>
              <a:ext uri="{FF2B5EF4-FFF2-40B4-BE49-F238E27FC236}">
                <a16:creationId xmlns="" xmlns:a16="http://schemas.microsoft.com/office/drawing/2014/main" id="{81A55844-9662-444F-94FF-AD9F68E47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1676400"/>
            <a:ext cx="1840355" cy="2453807"/>
          </a:xfrm>
          <a:prstGeom prst="rect">
            <a:avLst/>
          </a:prstGeom>
        </p:spPr>
      </p:pic>
    </p:spTree>
    <p:extLst>
      <p:ext uri="{BB962C8B-B14F-4D97-AF65-F5344CB8AC3E}">
        <p14:creationId xmlns:p14="http://schemas.microsoft.com/office/powerpoint/2010/main" val="181412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Why this year is different</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6299200"/>
            <a:ext cx="3124200" cy="787400"/>
          </a:xfrm>
          <a:prstGeom prst="rect">
            <a:avLst/>
          </a:prstGeom>
        </p:spPr>
      </p:pic>
      <p:sp>
        <p:nvSpPr>
          <p:cNvPr id="3" name="TextBox 2">
            <a:extLst>
              <a:ext uri="{FF2B5EF4-FFF2-40B4-BE49-F238E27FC236}">
                <a16:creationId xmlns="" xmlns:a16="http://schemas.microsoft.com/office/drawing/2014/main" id="{3877DED9-FCB8-CF4E-A599-5404C4B8E665}"/>
              </a:ext>
            </a:extLst>
          </p:cNvPr>
          <p:cNvSpPr txBox="1"/>
          <p:nvPr/>
        </p:nvSpPr>
        <p:spPr>
          <a:xfrm>
            <a:off x="1752912" y="1106002"/>
            <a:ext cx="6310547" cy="5324535"/>
          </a:xfrm>
          <a:prstGeom prst="rect">
            <a:avLst/>
          </a:prstGeom>
          <a:noFill/>
        </p:spPr>
        <p:txBody>
          <a:bodyPr wrap="square" rtlCol="0">
            <a:spAutoFit/>
          </a:bodyPr>
          <a:lstStyle/>
          <a:p>
            <a:r>
              <a:rPr lang="en-US" sz="2000" b="1" dirty="0"/>
              <a:t>How to talk about stewardship in times of uncertainty</a:t>
            </a:r>
          </a:p>
          <a:p>
            <a:r>
              <a:rPr lang="en-US" sz="2000" dirty="0"/>
              <a:t>“Look at the birds of the air; they neither sow nor reap nor gather into barns, and yet your heavenly Father feeds them. Are you not of more value than they?” Matthew  6:26, NRSV</a:t>
            </a:r>
          </a:p>
          <a:p>
            <a:pPr marL="914400" lvl="1" indent="-457200">
              <a:buFont typeface="Arial" panose="020B0604020202020204" pitchFamily="34" charset="0"/>
              <a:buChar char="•"/>
            </a:pPr>
            <a:r>
              <a:rPr lang="en-US" sz="2000" dirty="0"/>
              <a:t>Back in the season of Epiphany we heard this reminder</a:t>
            </a:r>
          </a:p>
          <a:p>
            <a:pPr marL="914400" lvl="1" indent="-457200">
              <a:buFont typeface="Arial" panose="020B0604020202020204" pitchFamily="34" charset="0"/>
              <a:buChar char="•"/>
            </a:pPr>
            <a:r>
              <a:rPr lang="en-US" sz="2000" dirty="0"/>
              <a:t>Our times are often uncertain, it is our </a:t>
            </a:r>
            <a:r>
              <a:rPr lang="en-US" sz="2000" b="1" dirty="0"/>
              <a:t>Christian hope </a:t>
            </a:r>
            <a:r>
              <a:rPr lang="en-US" sz="2000" dirty="0"/>
              <a:t>and our prudent planning that can help us prepare and survive this uncertainty</a:t>
            </a:r>
          </a:p>
          <a:p>
            <a:pPr marL="914400" lvl="1" indent="-457200">
              <a:buFont typeface="Arial" panose="020B0604020202020204" pitchFamily="34" charset="0"/>
              <a:buChar char="•"/>
            </a:pPr>
            <a:r>
              <a:rPr lang="en-US" sz="2000" b="1" dirty="0"/>
              <a:t>Pledges can be changed </a:t>
            </a:r>
            <a:r>
              <a:rPr lang="en-US" sz="2000" dirty="0"/>
              <a:t>throughout the year if circumstances change – we are open and honest</a:t>
            </a:r>
          </a:p>
          <a:p>
            <a:pPr marL="914400" lvl="1" indent="-457200">
              <a:buFont typeface="Arial" panose="020B0604020202020204" pitchFamily="34" charset="0"/>
              <a:buChar char="•"/>
            </a:pPr>
            <a:r>
              <a:rPr lang="en-US" sz="2000" dirty="0"/>
              <a:t>We can also make gifts from securities or other channels which </a:t>
            </a:r>
            <a:r>
              <a:rPr lang="en-US" sz="2000" b="1" dirty="0"/>
              <a:t>may be performing better</a:t>
            </a:r>
          </a:p>
          <a:p>
            <a:pPr marL="457200" indent="-457200">
              <a:buFont typeface="Arial" panose="020B0604020202020204" pitchFamily="34" charset="0"/>
              <a:buChar char="•"/>
            </a:pPr>
            <a:r>
              <a:rPr lang="en-US" sz="2000" b="1" dirty="0"/>
              <a:t>The most important thing is to teach that all giving matters</a:t>
            </a:r>
            <a:r>
              <a:rPr lang="en-US" sz="2000" dirty="0"/>
              <a:t>, regardless of the amount. Be prayerful.</a:t>
            </a:r>
          </a:p>
          <a:p>
            <a:pPr marL="914400" lvl="1" indent="-457200">
              <a:buFont typeface="Arial" panose="020B0604020202020204" pitchFamily="34" charset="0"/>
              <a:buChar char="•"/>
            </a:pPr>
            <a:endParaRPr lang="en-US" sz="2000" dirty="0"/>
          </a:p>
        </p:txBody>
      </p:sp>
      <p:pic>
        <p:nvPicPr>
          <p:cNvPr id="5" name="Picture 4" descr="A green sign with white text&#10;&#10;Description automatically generated">
            <a:extLst>
              <a:ext uri="{FF2B5EF4-FFF2-40B4-BE49-F238E27FC236}">
                <a16:creationId xmlns="" xmlns:a16="http://schemas.microsoft.com/office/drawing/2014/main" id="{81A55844-9662-444F-94FF-AD9F68E47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1676400"/>
            <a:ext cx="1840355" cy="2453807"/>
          </a:xfrm>
          <a:prstGeom prst="rect">
            <a:avLst/>
          </a:prstGeom>
        </p:spPr>
      </p:pic>
    </p:spTree>
    <p:extLst>
      <p:ext uri="{BB962C8B-B14F-4D97-AF65-F5344CB8AC3E}">
        <p14:creationId xmlns:p14="http://schemas.microsoft.com/office/powerpoint/2010/main" val="393599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453" y="-118832"/>
            <a:ext cx="6795541" cy="809044"/>
          </a:xfrm>
        </p:spPr>
        <p:txBody>
          <a:bodyPr/>
          <a:lstStyle/>
          <a:p>
            <a:pPr algn="ctr"/>
            <a:r>
              <a:rPr lang="en-US" sz="4400" b="1" dirty="0">
                <a:solidFill>
                  <a:srgbClr val="8E795E"/>
                </a:solidFill>
                <a:latin typeface="Arial" pitchFamily="34" charset="0"/>
                <a:cs typeface="Arial" pitchFamily="34" charset="0"/>
              </a:rPr>
              <a:t>Using the Weekly Inserts</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6299200"/>
            <a:ext cx="3124200" cy="787400"/>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81A55844-9662-444F-94FF-AD9F68E47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1676400"/>
            <a:ext cx="1840355" cy="2453807"/>
          </a:xfrm>
          <a:prstGeom prst="rect">
            <a:avLst/>
          </a:prstGeom>
        </p:spPr>
      </p:pic>
      <p:sp>
        <p:nvSpPr>
          <p:cNvPr id="4" name="TextBox 3">
            <a:extLst>
              <a:ext uri="{FF2B5EF4-FFF2-40B4-BE49-F238E27FC236}">
                <a16:creationId xmlns="" xmlns:a16="http://schemas.microsoft.com/office/drawing/2014/main" id="{32862568-B577-AD49-98EF-6B0CBED88DCB}"/>
              </a:ext>
            </a:extLst>
          </p:cNvPr>
          <p:cNvSpPr txBox="1"/>
          <p:nvPr/>
        </p:nvSpPr>
        <p:spPr>
          <a:xfrm>
            <a:off x="2057399" y="1049953"/>
            <a:ext cx="5867401"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Related to assigned readings for the week. Frame the readings for </a:t>
            </a:r>
            <a:r>
              <a:rPr lang="en-US" sz="2400" b="1" dirty="0"/>
              <a:t>stewardship themes</a:t>
            </a:r>
          </a:p>
          <a:p>
            <a:pPr marL="285750" indent="-285750">
              <a:buFont typeface="Arial" panose="020B0604020202020204" pitchFamily="34" charset="0"/>
              <a:buChar char="•"/>
            </a:pPr>
            <a:r>
              <a:rPr lang="en-US" sz="2400" dirty="0"/>
              <a:t>Theological and practical statements of </a:t>
            </a:r>
            <a:r>
              <a:rPr lang="en-US" sz="2400" b="1" dirty="0"/>
              <a:t>faith and generosity</a:t>
            </a:r>
          </a:p>
          <a:p>
            <a:pPr marL="285750" indent="-285750">
              <a:buFont typeface="Arial" panose="020B0604020202020204" pitchFamily="34" charset="0"/>
              <a:buChar char="•"/>
            </a:pPr>
            <a:r>
              <a:rPr lang="en-US" sz="2400" dirty="0"/>
              <a:t>They can be used in a post-service</a:t>
            </a:r>
            <a:r>
              <a:rPr lang="en-US" sz="2400" b="1" dirty="0"/>
              <a:t> virtual coffee hour</a:t>
            </a:r>
            <a:r>
              <a:rPr lang="en-US" sz="2400" dirty="0"/>
              <a:t> as a forum for discussion, or in a </a:t>
            </a:r>
            <a:r>
              <a:rPr lang="en-US" sz="2400" b="1" dirty="0"/>
              <a:t>weekly small-group meeting</a:t>
            </a:r>
          </a:p>
          <a:p>
            <a:pPr marL="285750" indent="-285750">
              <a:buFont typeface="Arial" panose="020B0604020202020204" pitchFamily="34" charset="0"/>
              <a:buChar char="•"/>
            </a:pPr>
            <a:r>
              <a:rPr lang="en-US" sz="2400" dirty="0"/>
              <a:t>Each reflection suggests a couple of questions designed to </a:t>
            </a:r>
            <a:r>
              <a:rPr lang="en-US" sz="2400" b="1" dirty="0"/>
              <a:t>engage us on stewardship</a:t>
            </a:r>
            <a:r>
              <a:rPr lang="en-US" sz="2400" dirty="0"/>
              <a:t> topics</a:t>
            </a:r>
          </a:p>
          <a:p>
            <a:pPr marL="285750" indent="-285750">
              <a:buFont typeface="Arial" panose="020B0604020202020204" pitchFamily="34" charset="0"/>
              <a:buChar char="•"/>
            </a:pPr>
            <a:r>
              <a:rPr lang="en-US" sz="2400" dirty="0"/>
              <a:t>The reflections can also serve as </a:t>
            </a:r>
            <a:r>
              <a:rPr lang="en-US" sz="2400" b="1" dirty="0"/>
              <a:t>inspiration for a sermon</a:t>
            </a:r>
            <a:r>
              <a:rPr lang="en-US" sz="2400" dirty="0"/>
              <a:t> on stewardship</a:t>
            </a:r>
          </a:p>
        </p:txBody>
      </p:sp>
    </p:spTree>
    <p:extLst>
      <p:ext uri="{BB962C8B-B14F-4D97-AF65-F5344CB8AC3E}">
        <p14:creationId xmlns:p14="http://schemas.microsoft.com/office/powerpoint/2010/main" val="330480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65" y="381000"/>
            <a:ext cx="2438399" cy="2252432"/>
          </a:xfrm>
        </p:spPr>
        <p:txBody>
          <a:bodyPr/>
          <a:lstStyle/>
          <a:p>
            <a:pPr algn="ctr"/>
            <a:r>
              <a:rPr lang="en-US" sz="2600" b="1" dirty="0">
                <a:solidFill>
                  <a:srgbClr val="8E795E"/>
                </a:solidFill>
                <a:latin typeface="Arial" pitchFamily="34" charset="0"/>
                <a:cs typeface="Arial" pitchFamily="34" charset="0"/>
              </a:rPr>
              <a:t>A Diversity of Voices</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6299200"/>
            <a:ext cx="3124200" cy="787400"/>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81A55844-9662-444F-94FF-AD9F68E47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3200400"/>
            <a:ext cx="1840355" cy="2453807"/>
          </a:xfrm>
          <a:prstGeom prst="rect">
            <a:avLst/>
          </a:prstGeom>
        </p:spPr>
      </p:pic>
      <p:sp>
        <p:nvSpPr>
          <p:cNvPr id="4" name="TextBox 3">
            <a:extLst>
              <a:ext uri="{FF2B5EF4-FFF2-40B4-BE49-F238E27FC236}">
                <a16:creationId xmlns="" xmlns:a16="http://schemas.microsoft.com/office/drawing/2014/main" id="{32862568-B577-AD49-98EF-6B0CBED88DCB}"/>
              </a:ext>
            </a:extLst>
          </p:cNvPr>
          <p:cNvSpPr txBox="1"/>
          <p:nvPr/>
        </p:nvSpPr>
        <p:spPr>
          <a:xfrm>
            <a:off x="2057399" y="117693"/>
            <a:ext cx="5867401" cy="6740307"/>
          </a:xfrm>
          <a:prstGeom prst="rect">
            <a:avLst/>
          </a:prstGeom>
          <a:noFill/>
        </p:spPr>
        <p:txBody>
          <a:bodyPr wrap="square" rtlCol="0">
            <a:spAutoFit/>
          </a:bodyPr>
          <a:lstStyle/>
          <a:p>
            <a:r>
              <a:rPr lang="en-US" sz="1600" b="1" dirty="0"/>
              <a:t>October 4 </a:t>
            </a:r>
            <a:r>
              <a:rPr lang="en-US" sz="1600" dirty="0"/>
              <a:t>–The Rev. Ed Gomez, Vicar, </a:t>
            </a:r>
            <a:r>
              <a:rPr lang="en-US" sz="1600" dirty="0" err="1"/>
              <a:t>Iglesia</a:t>
            </a:r>
            <a:r>
              <a:rPr lang="en-US" sz="1600" dirty="0"/>
              <a:t> de San Pablo, Houston, Texas  “Surrendering Privilege and Wealth”</a:t>
            </a:r>
          </a:p>
          <a:p>
            <a:endParaRPr lang="en-US" sz="1600" dirty="0"/>
          </a:p>
          <a:p>
            <a:r>
              <a:rPr lang="en-US" sz="1600" b="1" dirty="0"/>
              <a:t>October 11 </a:t>
            </a:r>
            <a:r>
              <a:rPr lang="en-US" sz="1600" dirty="0"/>
              <a:t>– The Rev. Melanie S. Donohoe, Rector Epiphany Church, San Carlos, California  “Living into New Ways of Being Church”</a:t>
            </a:r>
          </a:p>
          <a:p>
            <a:endParaRPr lang="en-US" sz="1600" dirty="0"/>
          </a:p>
          <a:p>
            <a:r>
              <a:rPr lang="en-US" sz="1600" b="1" dirty="0"/>
              <a:t>October 18 </a:t>
            </a:r>
            <a:r>
              <a:rPr lang="en-US" sz="1600" dirty="0"/>
              <a:t>– The Rt. Rev. Diane Jardine Bruce, Bishop </a:t>
            </a:r>
            <a:r>
              <a:rPr lang="en-US" sz="1600" dirty="0" err="1"/>
              <a:t>Suffragan</a:t>
            </a:r>
            <a:r>
              <a:rPr lang="en-US" sz="1600" dirty="0"/>
              <a:t>, Diocese of Los Angeles “Give to God the Things that are God’s”</a:t>
            </a:r>
          </a:p>
          <a:p>
            <a:endParaRPr lang="en-US" sz="1600" dirty="0"/>
          </a:p>
          <a:p>
            <a:r>
              <a:rPr lang="en-US" sz="1600" b="1" dirty="0"/>
              <a:t>October 25 </a:t>
            </a:r>
            <a:r>
              <a:rPr lang="en-US" sz="1600" dirty="0"/>
              <a:t>– Mr. Rob Townes, EVP Sinclair, Townes, &amp; Company, Atlanta, Georgia “Freely Giving our All to God”</a:t>
            </a:r>
          </a:p>
          <a:p>
            <a:endParaRPr lang="en-US" sz="1600" dirty="0"/>
          </a:p>
          <a:p>
            <a:r>
              <a:rPr lang="en-US" sz="1600" b="1" dirty="0"/>
              <a:t>November 1 </a:t>
            </a:r>
            <a:r>
              <a:rPr lang="en-US" sz="1600" dirty="0"/>
              <a:t>– Cn. Mary MacGregor, Retired Canon for Congregational Vitality and Mission Amplification, Diocese of Texas</a:t>
            </a:r>
          </a:p>
          <a:p>
            <a:r>
              <a:rPr lang="en-US" sz="1600" dirty="0"/>
              <a:t>“Lives Shaped by the Beatitudes”</a:t>
            </a:r>
          </a:p>
          <a:p>
            <a:endParaRPr lang="en-US" sz="1600" dirty="0"/>
          </a:p>
          <a:p>
            <a:r>
              <a:rPr lang="en-US" sz="1600" b="1" dirty="0"/>
              <a:t>November 8 </a:t>
            </a:r>
            <a:r>
              <a:rPr lang="en-US" sz="1600" dirty="0"/>
              <a:t>– The Very Rev. Matthew Woodward, Dean of Trinity Cathedral, Sacramento, California “The Gifts of Faith”</a:t>
            </a:r>
          </a:p>
          <a:p>
            <a:endParaRPr lang="en-US" sz="1600" dirty="0"/>
          </a:p>
          <a:p>
            <a:r>
              <a:rPr lang="en-US" sz="1600" b="1" dirty="0"/>
              <a:t>November 15 </a:t>
            </a:r>
            <a:r>
              <a:rPr lang="en-US" sz="1600" dirty="0"/>
              <a:t>– The Rev. Chris Harris, Associate Rector, Christ Church Cranbrook, Bloomfield Hills, Michigan “Risking our Lives to Find Them”</a:t>
            </a:r>
          </a:p>
          <a:p>
            <a:endParaRPr lang="en-US" sz="1600" dirty="0"/>
          </a:p>
          <a:p>
            <a:r>
              <a:rPr lang="en-US" sz="1600" b="1" dirty="0"/>
              <a:t>November 22 </a:t>
            </a:r>
            <a:r>
              <a:rPr lang="en-US" sz="1600" dirty="0"/>
              <a:t>– Mr. J. Davey Gerhard, Executive Director of TENS, San Francisco, California “Where All are Queens and Kings”</a:t>
            </a:r>
          </a:p>
          <a:p>
            <a:endParaRPr lang="en-US" sz="1400" dirty="0"/>
          </a:p>
          <a:p>
            <a:endParaRPr lang="en-US" dirty="0"/>
          </a:p>
        </p:txBody>
      </p:sp>
    </p:spTree>
    <p:extLst>
      <p:ext uri="{BB962C8B-B14F-4D97-AF65-F5344CB8AC3E}">
        <p14:creationId xmlns:p14="http://schemas.microsoft.com/office/powerpoint/2010/main" val="310960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Small Groups in Virtual Times</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5867400"/>
            <a:ext cx="3124200" cy="787400"/>
          </a:xfrm>
          <a:prstGeom prst="rect">
            <a:avLst/>
          </a:prstGeom>
        </p:spPr>
      </p:pic>
      <p:sp>
        <p:nvSpPr>
          <p:cNvPr id="9" name="Rectangle 8">
            <a:extLst>
              <a:ext uri="{FF2B5EF4-FFF2-40B4-BE49-F238E27FC236}">
                <a16:creationId xmlns="" xmlns:a16="http://schemas.microsoft.com/office/drawing/2014/main" id="{8B9937A6-523A-234D-96D7-9EA39D5E02BD}"/>
              </a:ext>
            </a:extLst>
          </p:cNvPr>
          <p:cNvSpPr/>
          <p:nvPr/>
        </p:nvSpPr>
        <p:spPr>
          <a:xfrm>
            <a:off x="152400" y="2172831"/>
            <a:ext cx="8229600" cy="3724096"/>
          </a:xfrm>
          <a:prstGeom prst="rect">
            <a:avLst/>
          </a:prstGeom>
        </p:spPr>
        <p:txBody>
          <a:bodyPr wrap="square">
            <a:spAutoFit/>
          </a:bodyPr>
          <a:lstStyle/>
          <a:p>
            <a:r>
              <a:rPr lang="en-US" dirty="0"/>
              <a:t>A powerful connection and deepening relationship is possible when members ask each other for their gifts or enter into dialogue about the mission and priorities of the church. </a:t>
            </a:r>
            <a:r>
              <a:rPr lang="en-US" b="1" dirty="0"/>
              <a:t>Your stewardship campaign this year should create small groups focused on formation and mission. Small groups are the best way to develop meaningful formation about money and mission.</a:t>
            </a:r>
          </a:p>
          <a:p>
            <a:endParaRPr lang="en-US" dirty="0"/>
          </a:p>
          <a:p>
            <a:r>
              <a:rPr lang="en-US" dirty="0"/>
              <a:t>In times of physical distancing, small group meetings, led by members of the </a:t>
            </a:r>
            <a:r>
              <a:rPr lang="en-US" b="1" dirty="0"/>
              <a:t>vestry, stewardship committee, or other lay leaders </a:t>
            </a:r>
            <a:r>
              <a:rPr lang="en-US" dirty="0"/>
              <a:t>facilitate the education of mission and the teaching of good stewardship fundamentals.</a:t>
            </a:r>
          </a:p>
          <a:p>
            <a:pPr marL="285750" indent="-285750">
              <a:buFont typeface="Arial" panose="020B0604020202020204" pitchFamily="34" charset="0"/>
              <a:buChar char="•"/>
            </a:pPr>
            <a:r>
              <a:rPr lang="en-US" dirty="0"/>
              <a:t>Facilitated Small groups</a:t>
            </a:r>
          </a:p>
          <a:p>
            <a:pPr marL="285750" indent="-285750">
              <a:buFont typeface="Arial" panose="020B0604020202020204" pitchFamily="34" charset="0"/>
              <a:buChar char="•"/>
            </a:pPr>
            <a:r>
              <a:rPr lang="en-US" dirty="0"/>
              <a:t>House churches</a:t>
            </a:r>
          </a:p>
          <a:p>
            <a:pPr marL="285750" indent="-285750">
              <a:buFont typeface="Arial" panose="020B0604020202020204" pitchFamily="34" charset="0"/>
              <a:buChar char="•"/>
            </a:pPr>
            <a:r>
              <a:rPr lang="en-US" dirty="0"/>
              <a:t>Bible studies or topical studies</a:t>
            </a:r>
          </a:p>
          <a:p>
            <a:pPr lvl="7"/>
            <a:endParaRPr lang="en-US" sz="2000" dirty="0"/>
          </a:p>
        </p:txBody>
      </p:sp>
    </p:spTree>
    <p:extLst>
      <p:ext uri="{BB962C8B-B14F-4D97-AF65-F5344CB8AC3E}">
        <p14:creationId xmlns:p14="http://schemas.microsoft.com/office/powerpoint/2010/main" val="147405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Small Groups in Virtual Times</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6070600"/>
            <a:ext cx="3124200" cy="787400"/>
          </a:xfrm>
          <a:prstGeom prst="rect">
            <a:avLst/>
          </a:prstGeom>
        </p:spPr>
      </p:pic>
      <p:sp>
        <p:nvSpPr>
          <p:cNvPr id="9" name="Rectangle 8">
            <a:extLst>
              <a:ext uri="{FF2B5EF4-FFF2-40B4-BE49-F238E27FC236}">
                <a16:creationId xmlns="" xmlns:a16="http://schemas.microsoft.com/office/drawing/2014/main" id="{8B9937A6-523A-234D-96D7-9EA39D5E02BD}"/>
              </a:ext>
            </a:extLst>
          </p:cNvPr>
          <p:cNvSpPr/>
          <p:nvPr/>
        </p:nvSpPr>
        <p:spPr>
          <a:xfrm>
            <a:off x="304800" y="1383910"/>
            <a:ext cx="7924800" cy="5663089"/>
          </a:xfrm>
          <a:prstGeom prst="rect">
            <a:avLst/>
          </a:prstGeom>
        </p:spPr>
        <p:txBody>
          <a:bodyPr wrap="square">
            <a:spAutoFit/>
          </a:bodyPr>
          <a:lstStyle/>
          <a:p>
            <a:pPr algn="ctr"/>
            <a:r>
              <a:rPr lang="en-US" i="1" dirty="0"/>
              <a:t>Job description for a small-group leader</a:t>
            </a:r>
          </a:p>
          <a:p>
            <a:pPr marL="285750" indent="-285750">
              <a:buFont typeface="Arial" panose="020B0604020202020204" pitchFamily="34" charset="0"/>
              <a:buChar char="•"/>
            </a:pPr>
            <a:r>
              <a:rPr lang="en-US" dirty="0"/>
              <a:t>Committed to stewardship</a:t>
            </a:r>
          </a:p>
          <a:p>
            <a:pPr marL="742950" lvl="1" indent="-285750">
              <a:buFont typeface="Arial" panose="020B0604020202020204" pitchFamily="34" charset="0"/>
              <a:buChar char="•"/>
            </a:pPr>
            <a:r>
              <a:rPr lang="en-US" dirty="0"/>
              <a:t>They have </a:t>
            </a:r>
            <a:r>
              <a:rPr lang="en-US" b="1" dirty="0"/>
              <a:t>already made their own pledge</a:t>
            </a:r>
          </a:p>
          <a:p>
            <a:pPr marL="742950" lvl="1" indent="-285750">
              <a:buFont typeface="Arial" panose="020B0604020202020204" pitchFamily="34" charset="0"/>
              <a:buChar char="•"/>
            </a:pPr>
            <a:r>
              <a:rPr lang="en-US" dirty="0"/>
              <a:t>Embrace the theme “Faith-Filled Generosity”</a:t>
            </a:r>
          </a:p>
          <a:p>
            <a:pPr marL="285750" indent="-285750">
              <a:buFont typeface="Arial" panose="020B0604020202020204" pitchFamily="34" charset="0"/>
              <a:buChar char="•"/>
            </a:pPr>
            <a:r>
              <a:rPr lang="en-US" b="1" dirty="0"/>
              <a:t>Know and believe in the case for giving</a:t>
            </a:r>
          </a:p>
          <a:p>
            <a:pPr marL="742950" lvl="1" indent="-285750">
              <a:buFont typeface="Arial" panose="020B0604020202020204" pitchFamily="34" charset="0"/>
              <a:buChar char="•"/>
            </a:pPr>
            <a:r>
              <a:rPr lang="en-US" dirty="0"/>
              <a:t>Can answer questions about mission and ministry, or direct people to the answers</a:t>
            </a:r>
          </a:p>
          <a:p>
            <a:pPr marL="742950" lvl="1" indent="-285750">
              <a:buFont typeface="Arial" panose="020B0604020202020204" pitchFamily="34" charset="0"/>
              <a:buChar char="•"/>
            </a:pPr>
            <a:r>
              <a:rPr lang="en-US" dirty="0"/>
              <a:t>Know the budget of the church, and can speak to  it</a:t>
            </a:r>
          </a:p>
          <a:p>
            <a:pPr marL="285750" indent="-285750">
              <a:buFont typeface="Arial" panose="020B0604020202020204" pitchFamily="34" charset="0"/>
              <a:buChar char="•"/>
            </a:pPr>
            <a:r>
              <a:rPr lang="en-US" dirty="0"/>
              <a:t>Good listeners and facilitators</a:t>
            </a:r>
          </a:p>
          <a:p>
            <a:pPr marL="742950" lvl="1" indent="-285750">
              <a:buFont typeface="Arial" panose="020B0604020202020204" pitchFamily="34" charset="0"/>
              <a:buChar char="•"/>
            </a:pPr>
            <a:r>
              <a:rPr lang="en-US" dirty="0"/>
              <a:t>Small groups are about </a:t>
            </a:r>
            <a:r>
              <a:rPr lang="en-US" b="1" dirty="0"/>
              <a:t>intimacy and vulnerability and mutual support</a:t>
            </a:r>
          </a:p>
          <a:p>
            <a:pPr marL="285750" indent="-285750">
              <a:buFont typeface="Arial" panose="020B0604020202020204" pitchFamily="34" charset="0"/>
              <a:buChar char="•"/>
            </a:pPr>
            <a:r>
              <a:rPr lang="en-US" dirty="0"/>
              <a:t>Comfortable with technology</a:t>
            </a:r>
          </a:p>
          <a:p>
            <a:pPr marL="285750" indent="-285750">
              <a:buFont typeface="Arial" panose="020B0604020202020204" pitchFamily="34" charset="0"/>
              <a:buChar char="•"/>
            </a:pPr>
            <a:r>
              <a:rPr lang="en-US" dirty="0"/>
              <a:t>Available to host – we are all busy people. Make sure your </a:t>
            </a:r>
            <a:r>
              <a:rPr lang="en-US" b="1" dirty="0"/>
              <a:t>hosts can give the time</a:t>
            </a:r>
            <a:r>
              <a:rPr lang="en-US" dirty="0"/>
              <a:t> to do it right</a:t>
            </a:r>
          </a:p>
          <a:p>
            <a:pPr algn="ctr"/>
            <a:r>
              <a:rPr lang="en-US" i="1" dirty="0"/>
              <a:t>How many small groups do you need?</a:t>
            </a:r>
          </a:p>
          <a:p>
            <a:pPr marL="285750" indent="-285750">
              <a:buFont typeface="Arial" panose="020B0604020202020204" pitchFamily="34" charset="0"/>
              <a:buChar char="•"/>
            </a:pPr>
            <a:r>
              <a:rPr lang="en-US" dirty="0"/>
              <a:t>Groups should </a:t>
            </a:r>
            <a:r>
              <a:rPr lang="en-US" b="1" dirty="0"/>
              <a:t>have no more than 12 people </a:t>
            </a:r>
            <a:r>
              <a:rPr lang="en-US" dirty="0"/>
              <a:t>to allow for connection and conversation</a:t>
            </a:r>
          </a:p>
          <a:p>
            <a:pPr marL="285750" indent="-285750">
              <a:buFont typeface="Arial" panose="020B0604020202020204" pitchFamily="34" charset="0"/>
              <a:buChar char="•"/>
            </a:pPr>
            <a:r>
              <a:rPr lang="en-US" dirty="0"/>
              <a:t>Each group should be able to </a:t>
            </a:r>
            <a:r>
              <a:rPr lang="en-US" b="1" dirty="0"/>
              <a:t>meet at least three times </a:t>
            </a:r>
            <a:r>
              <a:rPr lang="en-US" dirty="0"/>
              <a:t>during stewardship season</a:t>
            </a:r>
          </a:p>
          <a:p>
            <a:pPr algn="ctr"/>
            <a:endParaRPr lang="en-US" dirty="0"/>
          </a:p>
          <a:p>
            <a:pPr lvl="7"/>
            <a:endParaRPr lang="en-US" sz="2000" dirty="0"/>
          </a:p>
        </p:txBody>
      </p:sp>
    </p:spTree>
    <p:extLst>
      <p:ext uri="{BB962C8B-B14F-4D97-AF65-F5344CB8AC3E}">
        <p14:creationId xmlns:p14="http://schemas.microsoft.com/office/powerpoint/2010/main" val="270020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Small Groups in Virtual Times</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5867400"/>
            <a:ext cx="3124200" cy="787400"/>
          </a:xfrm>
          <a:prstGeom prst="rect">
            <a:avLst/>
          </a:prstGeom>
        </p:spPr>
      </p:pic>
      <p:sp>
        <p:nvSpPr>
          <p:cNvPr id="9" name="Rectangle 8">
            <a:extLst>
              <a:ext uri="{FF2B5EF4-FFF2-40B4-BE49-F238E27FC236}">
                <a16:creationId xmlns="" xmlns:a16="http://schemas.microsoft.com/office/drawing/2014/main" id="{8B9937A6-523A-234D-96D7-9EA39D5E02BD}"/>
              </a:ext>
            </a:extLst>
          </p:cNvPr>
          <p:cNvSpPr/>
          <p:nvPr/>
        </p:nvSpPr>
        <p:spPr>
          <a:xfrm>
            <a:off x="152400" y="1840072"/>
            <a:ext cx="8229600" cy="4278094"/>
          </a:xfrm>
          <a:prstGeom prst="rect">
            <a:avLst/>
          </a:prstGeom>
        </p:spPr>
        <p:txBody>
          <a:bodyPr wrap="square">
            <a:spAutoFit/>
          </a:bodyPr>
          <a:lstStyle/>
          <a:p>
            <a:pPr algn="ctr"/>
            <a:endParaRPr lang="en-US" i="1" dirty="0"/>
          </a:p>
          <a:p>
            <a:pPr algn="ctr"/>
            <a:r>
              <a:rPr lang="en-US" i="1" dirty="0"/>
              <a:t>TENS recommends that you have at least three small group </a:t>
            </a:r>
          </a:p>
          <a:p>
            <a:pPr algn="ctr"/>
            <a:r>
              <a:rPr lang="en-US" i="1" dirty="0"/>
              <a:t>meetings this stewardship season</a:t>
            </a:r>
          </a:p>
          <a:p>
            <a:pPr algn="ctr"/>
            <a:endParaRPr lang="en-US" i="1" dirty="0"/>
          </a:p>
          <a:p>
            <a:pPr marL="342900" indent="-342900">
              <a:buFont typeface="+mj-lt"/>
              <a:buAutoNum type="arabicPeriod"/>
            </a:pPr>
            <a:r>
              <a:rPr lang="en-US" dirty="0"/>
              <a:t>Kick-off:  Walk through the stewardship materials, the case for giving, and the ministry. If there are pre-recorded testimonials or other accounts of the work your congregation is doing, show them. If there are questions about where the money goes, answer them. </a:t>
            </a:r>
            <a:r>
              <a:rPr lang="en-US" b="1" dirty="0"/>
              <a:t>Ensure everyone has materials and pledge cards</a:t>
            </a:r>
            <a:r>
              <a:rPr lang="en-US" dirty="0"/>
              <a:t>.</a:t>
            </a:r>
          </a:p>
          <a:p>
            <a:pPr marL="342900" indent="-342900">
              <a:buFont typeface="+mj-lt"/>
              <a:buAutoNum type="arabicPeriod"/>
            </a:pPr>
            <a:r>
              <a:rPr lang="en-US" dirty="0"/>
              <a:t>Bible Study: Picking one of the passages suggested in the upcoming slides, run a facilitated Bible study on a stewardship theme. </a:t>
            </a:r>
            <a:r>
              <a:rPr lang="en-US" b="1" dirty="0"/>
              <a:t>Ask people to pray about their pledge.</a:t>
            </a:r>
          </a:p>
          <a:p>
            <a:pPr marL="342900" indent="-342900">
              <a:buFont typeface="+mj-lt"/>
              <a:buAutoNum type="arabicPeriod"/>
            </a:pPr>
            <a:r>
              <a:rPr lang="en-US" dirty="0"/>
              <a:t>Appreciative Inquiry:  vision and mission. The last session should be about </a:t>
            </a:r>
            <a:r>
              <a:rPr lang="en-US" b="1" dirty="0"/>
              <a:t>dreaming about the possible</a:t>
            </a:r>
            <a:r>
              <a:rPr lang="en-US" dirty="0"/>
              <a:t>. We’ll look at this in more detail in a moment. This is where the </a:t>
            </a:r>
            <a:r>
              <a:rPr lang="en-US" b="1" dirty="0"/>
              <a:t>invitation to pledge </a:t>
            </a:r>
            <a:r>
              <a:rPr lang="en-US" dirty="0"/>
              <a:t>should come.</a:t>
            </a:r>
          </a:p>
          <a:p>
            <a:pPr lvl="7"/>
            <a:endParaRPr lang="en-US" sz="2000" dirty="0"/>
          </a:p>
        </p:txBody>
      </p:sp>
    </p:spTree>
    <p:extLst>
      <p:ext uri="{BB962C8B-B14F-4D97-AF65-F5344CB8AC3E}">
        <p14:creationId xmlns:p14="http://schemas.microsoft.com/office/powerpoint/2010/main" val="190734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Small Group Bible Study Format</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5867400"/>
            <a:ext cx="3124200" cy="787400"/>
          </a:xfrm>
          <a:prstGeom prst="rect">
            <a:avLst/>
          </a:prstGeom>
        </p:spPr>
      </p:pic>
      <p:sp>
        <p:nvSpPr>
          <p:cNvPr id="9" name="Rectangle 8">
            <a:extLst>
              <a:ext uri="{FF2B5EF4-FFF2-40B4-BE49-F238E27FC236}">
                <a16:creationId xmlns="" xmlns:a16="http://schemas.microsoft.com/office/drawing/2014/main" id="{8B9937A6-523A-234D-96D7-9EA39D5E02BD}"/>
              </a:ext>
            </a:extLst>
          </p:cNvPr>
          <p:cNvSpPr/>
          <p:nvPr/>
        </p:nvSpPr>
        <p:spPr>
          <a:xfrm>
            <a:off x="152400" y="1705451"/>
            <a:ext cx="8229600" cy="4001095"/>
          </a:xfrm>
          <a:prstGeom prst="rect">
            <a:avLst/>
          </a:prstGeom>
        </p:spPr>
        <p:txBody>
          <a:bodyPr wrap="square">
            <a:spAutoFit/>
          </a:bodyPr>
          <a:lstStyle/>
          <a:p>
            <a:pPr marL="285750" indent="-285750">
              <a:buFont typeface="Arial" panose="020B0604020202020204" pitchFamily="34" charset="0"/>
              <a:buChar char="•"/>
            </a:pPr>
            <a:r>
              <a:rPr lang="en-US" dirty="0"/>
              <a:t>Opening Prayer: perhaps a prayer of thanksgiving or a prayer inviting the Holy Spirit to be present during the meeting and particularly the engaging scripture.</a:t>
            </a:r>
          </a:p>
          <a:p>
            <a:pPr marL="285750" indent="-285750">
              <a:buFont typeface="Arial" panose="020B0604020202020204" pitchFamily="34" charset="0"/>
              <a:buChar char="•"/>
            </a:pPr>
            <a:r>
              <a:rPr lang="en-US" dirty="0"/>
              <a:t>Ask someone to read the passage the first time.</a:t>
            </a:r>
          </a:p>
          <a:p>
            <a:pPr marL="742950" lvl="1" indent="-285750">
              <a:buFont typeface="Arial" panose="020B0604020202020204" pitchFamily="34" charset="0"/>
              <a:buChar char="•"/>
            </a:pPr>
            <a:r>
              <a:rPr lang="en-US" dirty="0"/>
              <a:t>Group Conversation: </a:t>
            </a:r>
            <a:r>
              <a:rPr lang="en-US" b="1" dirty="0"/>
              <a:t>What word, phrase, idea, or sentence stands out for you?</a:t>
            </a:r>
          </a:p>
          <a:p>
            <a:pPr marL="285750" indent="-285750">
              <a:buFont typeface="Arial" panose="020B0604020202020204" pitchFamily="34" charset="0"/>
              <a:buChar char="•"/>
            </a:pPr>
            <a:r>
              <a:rPr lang="en-US" dirty="0"/>
              <a:t>Ask a different person to read it a second time, perhaps from a different bible translation.</a:t>
            </a:r>
          </a:p>
          <a:p>
            <a:pPr marL="742950" lvl="1" indent="-285750">
              <a:buFont typeface="Arial" panose="020B0604020202020204" pitchFamily="34" charset="0"/>
              <a:buChar char="•"/>
            </a:pPr>
            <a:r>
              <a:rPr lang="en-US" dirty="0"/>
              <a:t>Group Conversation</a:t>
            </a:r>
            <a:r>
              <a:rPr lang="en-US" b="1" dirty="0"/>
              <a:t>: What is God/Jesus/this passage saying to you</a:t>
            </a:r>
            <a:r>
              <a:rPr lang="en-US" dirty="0"/>
              <a:t>?</a:t>
            </a:r>
          </a:p>
          <a:p>
            <a:pPr marL="285750" indent="-285750">
              <a:buFont typeface="Arial" panose="020B0604020202020204" pitchFamily="34" charset="0"/>
              <a:buChar char="•"/>
            </a:pPr>
            <a:r>
              <a:rPr lang="en-US" dirty="0"/>
              <a:t>Ask a third person to read it, perhaps from yet another bible translation.</a:t>
            </a:r>
          </a:p>
          <a:p>
            <a:pPr marL="742950" lvl="1" indent="-285750">
              <a:buFont typeface="Arial" panose="020B0604020202020204" pitchFamily="34" charset="0"/>
              <a:buChar char="•"/>
            </a:pPr>
            <a:r>
              <a:rPr lang="en-US" dirty="0"/>
              <a:t>Group Conversation: </a:t>
            </a:r>
            <a:r>
              <a:rPr lang="en-US" b="1" dirty="0"/>
              <a:t>What is God/ Jesus/this passage calling you to do?</a:t>
            </a:r>
          </a:p>
          <a:p>
            <a:pPr marL="285750" indent="-285750">
              <a:buFont typeface="Arial" panose="020B0604020202020204" pitchFamily="34" charset="0"/>
              <a:buChar char="•"/>
            </a:pPr>
            <a:r>
              <a:rPr lang="en-US" dirty="0"/>
              <a:t>Close with prayer for each person, that each of you may become more and more the faithful, loving, generous stewards God calls us to be, that each of us may indeed respond to what God is calling us to do and to be.</a:t>
            </a:r>
          </a:p>
          <a:p>
            <a:pPr lvl="7"/>
            <a:endParaRPr lang="en-US" sz="2000" dirty="0"/>
          </a:p>
        </p:txBody>
      </p:sp>
    </p:spTree>
    <p:extLst>
      <p:ext uri="{BB962C8B-B14F-4D97-AF65-F5344CB8AC3E}">
        <p14:creationId xmlns:p14="http://schemas.microsoft.com/office/powerpoint/2010/main" val="167916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749581"/>
          </a:xfrm>
        </p:spPr>
        <p:txBody>
          <a:bodyPr/>
          <a:lstStyle/>
          <a:p>
            <a:pPr algn="ctr"/>
            <a:r>
              <a:rPr lang="en-US" b="1" dirty="0">
                <a:latin typeface="Arial" panose="020B0604020202020204" pitchFamily="34" charset="0"/>
                <a:cs typeface="Arial" panose="020B0604020202020204" pitchFamily="34" charset="0"/>
              </a:rPr>
              <a:t>Faith-Filled Generosity</a:t>
            </a:r>
          </a:p>
        </p:txBody>
      </p:sp>
      <p:sp>
        <p:nvSpPr>
          <p:cNvPr id="3" name="Content Placeholder 2"/>
          <p:cNvSpPr>
            <a:spLocks noGrp="1"/>
          </p:cNvSpPr>
          <p:nvPr>
            <p:ph idx="1"/>
          </p:nvPr>
        </p:nvSpPr>
        <p:spPr>
          <a:xfrm>
            <a:off x="1742049" y="1463248"/>
            <a:ext cx="6773301" cy="4327952"/>
          </a:xfrm>
        </p:spPr>
        <p:txBody>
          <a:bodyPr>
            <a:normAutofit fontScale="85000" lnSpcReduction="20000"/>
          </a:bodyPr>
          <a:lstStyle/>
          <a:p>
            <a:pPr marL="114300" indent="0">
              <a:buNone/>
            </a:pPr>
            <a:r>
              <a:rPr lang="en-US" i="1" dirty="0"/>
              <a:t>They are to do good, to be rich in good works, generous, and ready to share, thus storing up for themselves the treasure of a good foundation for the future, so that they may take hold of the life that really is life.</a:t>
            </a:r>
          </a:p>
          <a:p>
            <a:pPr marL="114300" indent="0">
              <a:buNone/>
            </a:pPr>
            <a:r>
              <a:rPr lang="en-US" cap="small" dirty="0"/>
              <a:t>1 Timothy 6:18-19</a:t>
            </a:r>
            <a:r>
              <a:rPr lang="en-US" dirty="0"/>
              <a:t> NRSV</a:t>
            </a:r>
          </a:p>
          <a:p>
            <a:pPr marL="114300" indent="0">
              <a:buNone/>
            </a:pPr>
            <a:r>
              <a:rPr lang="en-US" dirty="0"/>
              <a:t> </a:t>
            </a:r>
          </a:p>
          <a:p>
            <a:pPr marL="114300" indent="0">
              <a:buNone/>
            </a:pPr>
            <a:r>
              <a:rPr lang="en-US" dirty="0"/>
              <a:t>Taking “hold of the life that really is life” is something to which we all can aspire. That is a life filled with generosity based on our faith in a God who is generous in all things.</a:t>
            </a:r>
          </a:p>
          <a:p>
            <a:pPr marL="114300" indent="0">
              <a:buNone/>
            </a:pPr>
            <a:endParaRPr lang="en-US" dirty="0"/>
          </a:p>
          <a:p>
            <a:pPr marL="114300" indent="0">
              <a:buNone/>
            </a:pPr>
            <a:r>
              <a:rPr lang="en-US" dirty="0"/>
              <a:t>The TENS theme for 2020/21 is a call to each one of us to be “generous and ready to share” so that our ministries may be supported and our personal lives dedicated to the good work of the people of God.</a:t>
            </a:r>
          </a:p>
          <a:p>
            <a:pPr marL="114300" indent="0">
              <a:buNone/>
            </a:pPr>
            <a:r>
              <a:rPr lang="en-US" sz="2800" dirty="0"/>
              <a:t>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560122"/>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06" y="1905000"/>
            <a:ext cx="1840355" cy="2453807"/>
          </a:xfrm>
          <a:prstGeom prst="rect">
            <a:avLst/>
          </a:prstGeom>
        </p:spPr>
      </p:pic>
    </p:spTree>
    <p:extLst>
      <p:ext uri="{BB962C8B-B14F-4D97-AF65-F5344CB8AC3E}">
        <p14:creationId xmlns:p14="http://schemas.microsoft.com/office/powerpoint/2010/main" val="167219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Small Group Bible Studies on Stewardship</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6189662"/>
            <a:ext cx="3124200" cy="787400"/>
          </a:xfrm>
          <a:prstGeom prst="rect">
            <a:avLst/>
          </a:prstGeom>
        </p:spPr>
      </p:pic>
      <p:sp>
        <p:nvSpPr>
          <p:cNvPr id="9" name="Rectangle 8">
            <a:extLst>
              <a:ext uri="{FF2B5EF4-FFF2-40B4-BE49-F238E27FC236}">
                <a16:creationId xmlns="" xmlns:a16="http://schemas.microsoft.com/office/drawing/2014/main" id="{8B9937A6-523A-234D-96D7-9EA39D5E02BD}"/>
              </a:ext>
            </a:extLst>
          </p:cNvPr>
          <p:cNvSpPr/>
          <p:nvPr/>
        </p:nvSpPr>
        <p:spPr>
          <a:xfrm>
            <a:off x="152400" y="1417638"/>
            <a:ext cx="8229600" cy="5078313"/>
          </a:xfrm>
          <a:prstGeom prst="rect">
            <a:avLst/>
          </a:prstGeom>
        </p:spPr>
        <p:txBody>
          <a:bodyPr wrap="square" numCol="2">
            <a:spAutoFit/>
          </a:bodyPr>
          <a:lstStyle/>
          <a:p>
            <a:r>
              <a:rPr lang="en-US" b="1" dirty="0"/>
              <a:t>Genesis 1:27-28 </a:t>
            </a:r>
            <a:r>
              <a:rPr lang="en-US" dirty="0"/>
              <a:t>We are made in God’s image</a:t>
            </a:r>
          </a:p>
          <a:p>
            <a:r>
              <a:rPr lang="en-US" b="1" dirty="0"/>
              <a:t>Psalm 30 </a:t>
            </a:r>
            <a:r>
              <a:rPr lang="en-US" dirty="0"/>
              <a:t>The world belongs to the Lord and all that is in it</a:t>
            </a:r>
          </a:p>
          <a:p>
            <a:r>
              <a:rPr lang="en-US" dirty="0"/>
              <a:t>Ma</a:t>
            </a:r>
            <a:r>
              <a:rPr lang="en-US" b="1" dirty="0"/>
              <a:t>lachi 3:7-12 </a:t>
            </a:r>
            <a:r>
              <a:rPr lang="en-US" dirty="0"/>
              <a:t>Robbing God</a:t>
            </a:r>
          </a:p>
          <a:p>
            <a:r>
              <a:rPr lang="en-US" b="1" dirty="0"/>
              <a:t>Matthew 3:1-12 </a:t>
            </a:r>
            <a:r>
              <a:rPr lang="en-US" dirty="0"/>
              <a:t>What does our baptism mean for us as stewards?</a:t>
            </a:r>
          </a:p>
          <a:p>
            <a:r>
              <a:rPr lang="en-US" b="1" dirty="0"/>
              <a:t>Matthew 5:1-12 </a:t>
            </a:r>
            <a:r>
              <a:rPr lang="en-US" dirty="0"/>
              <a:t>The Beatitudes and stewardship</a:t>
            </a:r>
          </a:p>
          <a:p>
            <a:r>
              <a:rPr lang="en-US" b="1" dirty="0"/>
              <a:t>Matthew 6:7-14 </a:t>
            </a:r>
            <a:r>
              <a:rPr lang="en-US" dirty="0"/>
              <a:t>Praying the prayer Jesus taught us as stewards</a:t>
            </a:r>
          </a:p>
          <a:p>
            <a:r>
              <a:rPr lang="en-US" b="1" dirty="0"/>
              <a:t>Matthew 25:14-30 </a:t>
            </a:r>
            <a:r>
              <a:rPr lang="en-US" dirty="0"/>
              <a:t>The Parable of the Talents</a:t>
            </a:r>
          </a:p>
          <a:p>
            <a:r>
              <a:rPr lang="en-US" b="1" dirty="0"/>
              <a:t>Mark 4:21-25 </a:t>
            </a:r>
            <a:r>
              <a:rPr lang="en-US" dirty="0"/>
              <a:t>A Lamp on a Stand</a:t>
            </a:r>
          </a:p>
          <a:p>
            <a:r>
              <a:rPr lang="en-US" b="1" dirty="0"/>
              <a:t>Mark 10:17-25 </a:t>
            </a:r>
            <a:r>
              <a:rPr lang="en-US" dirty="0"/>
              <a:t>The Rich Young Man</a:t>
            </a:r>
          </a:p>
          <a:p>
            <a:r>
              <a:rPr lang="en-US" b="1" dirty="0"/>
              <a:t>Mark 12:41-44 </a:t>
            </a:r>
            <a:r>
              <a:rPr lang="en-US" dirty="0"/>
              <a:t>The Widow’s Offering</a:t>
            </a:r>
          </a:p>
          <a:p>
            <a:r>
              <a:rPr lang="en-US" b="1" dirty="0"/>
              <a:t>Luke 12:13-34 </a:t>
            </a:r>
            <a:r>
              <a:rPr lang="en-US" dirty="0"/>
              <a:t>The Parable of the Rich Fool</a:t>
            </a:r>
          </a:p>
          <a:p>
            <a:r>
              <a:rPr lang="en-US" b="1" dirty="0"/>
              <a:t>Luke 12:22-34 </a:t>
            </a:r>
            <a:r>
              <a:rPr lang="en-US" dirty="0"/>
              <a:t>Where is your heart?</a:t>
            </a:r>
          </a:p>
          <a:p>
            <a:r>
              <a:rPr lang="en-US" b="1" dirty="0"/>
              <a:t>Luke 15:1-10 </a:t>
            </a:r>
            <a:r>
              <a:rPr lang="en-US" dirty="0"/>
              <a:t>The Parables of the Lost Sheep and the Lost Coin</a:t>
            </a:r>
          </a:p>
          <a:p>
            <a:r>
              <a:rPr lang="en-US" b="1" dirty="0"/>
              <a:t>Luke 15:11-32 </a:t>
            </a:r>
            <a:r>
              <a:rPr lang="en-US" dirty="0"/>
              <a:t>The Parable of the Lost Son</a:t>
            </a:r>
          </a:p>
          <a:p>
            <a:r>
              <a:rPr lang="en-US" b="1" dirty="0"/>
              <a:t>Luke 18:9-14 </a:t>
            </a:r>
            <a:r>
              <a:rPr lang="en-US" dirty="0"/>
              <a:t>The Pharisee and the Tax Collector</a:t>
            </a:r>
          </a:p>
          <a:p>
            <a:r>
              <a:rPr lang="en-US" b="1" dirty="0"/>
              <a:t>Luke 18:18-27 </a:t>
            </a:r>
            <a:r>
              <a:rPr lang="en-US" dirty="0"/>
              <a:t>The Rich Young Ruler</a:t>
            </a:r>
          </a:p>
          <a:p>
            <a:r>
              <a:rPr lang="en-US" b="1" dirty="0"/>
              <a:t>Luke 19:1-10 </a:t>
            </a:r>
            <a:r>
              <a:rPr lang="en-US" dirty="0"/>
              <a:t>Zacchaeus</a:t>
            </a:r>
          </a:p>
          <a:p>
            <a:r>
              <a:rPr lang="en-US" b="1" dirty="0"/>
              <a:t>Luke 5:1-11, John 21:1-14 </a:t>
            </a:r>
            <a:r>
              <a:rPr lang="en-US" dirty="0"/>
              <a:t>Two Fishing Stories</a:t>
            </a:r>
          </a:p>
          <a:p>
            <a:r>
              <a:rPr lang="en-US" b="1" dirty="0"/>
              <a:t>John 6:1-13 </a:t>
            </a:r>
            <a:r>
              <a:rPr lang="en-US" dirty="0"/>
              <a:t>The Feeding of the 5,000</a:t>
            </a:r>
          </a:p>
          <a:p>
            <a:r>
              <a:rPr lang="en-US" b="1" dirty="0"/>
              <a:t>Colossians 3:12-17 </a:t>
            </a:r>
            <a:r>
              <a:rPr lang="en-US" dirty="0"/>
              <a:t>Paul’s guidance for living lives as God’s Children</a:t>
            </a:r>
          </a:p>
          <a:p>
            <a:r>
              <a:rPr lang="en-US" b="1" dirty="0"/>
              <a:t>1 Peter 4:7-11 </a:t>
            </a:r>
            <a:r>
              <a:rPr lang="en-US" dirty="0"/>
              <a:t>Stewards of the manifold grace of God</a:t>
            </a:r>
          </a:p>
          <a:p>
            <a:r>
              <a:rPr lang="en-US" b="1" dirty="0"/>
              <a:t>1 Timothy 6: 17-19 </a:t>
            </a:r>
            <a:r>
              <a:rPr lang="en-US" dirty="0"/>
              <a:t>Be rich in good works</a:t>
            </a:r>
          </a:p>
          <a:p>
            <a:r>
              <a:rPr lang="en-US" b="1" dirty="0"/>
              <a:t>1Corinthians 4:1 </a:t>
            </a:r>
            <a:r>
              <a:rPr lang="en-US" dirty="0"/>
              <a:t>God loves a cheerful giver.</a:t>
            </a:r>
          </a:p>
          <a:p>
            <a:pPr lvl="7"/>
            <a:endParaRPr lang="en-US" sz="2000" dirty="0"/>
          </a:p>
        </p:txBody>
      </p:sp>
    </p:spTree>
    <p:extLst>
      <p:ext uri="{BB962C8B-B14F-4D97-AF65-F5344CB8AC3E}">
        <p14:creationId xmlns:p14="http://schemas.microsoft.com/office/powerpoint/2010/main" val="219791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Other Topics for Small Groups</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5867400"/>
            <a:ext cx="3124200" cy="787400"/>
          </a:xfrm>
          <a:prstGeom prst="rect">
            <a:avLst/>
          </a:prstGeom>
        </p:spPr>
      </p:pic>
      <p:sp>
        <p:nvSpPr>
          <p:cNvPr id="9" name="Rectangle 8">
            <a:extLst>
              <a:ext uri="{FF2B5EF4-FFF2-40B4-BE49-F238E27FC236}">
                <a16:creationId xmlns="" xmlns:a16="http://schemas.microsoft.com/office/drawing/2014/main" id="{8B9937A6-523A-234D-96D7-9EA39D5E02BD}"/>
              </a:ext>
            </a:extLst>
          </p:cNvPr>
          <p:cNvSpPr/>
          <p:nvPr/>
        </p:nvSpPr>
        <p:spPr>
          <a:xfrm>
            <a:off x="152400" y="1705451"/>
            <a:ext cx="8229600" cy="4555093"/>
          </a:xfrm>
          <a:prstGeom prst="rect">
            <a:avLst/>
          </a:prstGeom>
        </p:spPr>
        <p:txBody>
          <a:bodyPr wrap="square">
            <a:spAutoFit/>
          </a:bodyPr>
          <a:lstStyle/>
          <a:p>
            <a:r>
              <a:rPr lang="en-US" dirty="0"/>
              <a:t>Appreciative Inquiry is a model of design thinking or development that focuses on what is possible, what is good, what is exciting. It purposely does not ask negative questions or frame problems. It is a solutions-based, inclusive way to engage in  respectful conversation.</a:t>
            </a:r>
          </a:p>
          <a:p>
            <a:endParaRPr lang="en-US" dirty="0"/>
          </a:p>
          <a:p>
            <a:pPr marL="342900" indent="-342900">
              <a:buAutoNum type="arabicPeriod"/>
            </a:pPr>
            <a:r>
              <a:rPr lang="en-US" dirty="0"/>
              <a:t>What ministry of our congregation is most hopeful or most exciting to you? Why?</a:t>
            </a:r>
          </a:p>
          <a:p>
            <a:pPr marL="342900" indent="-342900">
              <a:buAutoNum type="arabicPeriod"/>
            </a:pPr>
            <a:r>
              <a:rPr lang="en-US" dirty="0"/>
              <a:t>If money were no object, what service to our neighborhood / neighbors would you hope to begin? Why?</a:t>
            </a:r>
          </a:p>
          <a:p>
            <a:pPr marL="342900" indent="-342900">
              <a:buAutoNum type="arabicPeriod"/>
            </a:pPr>
            <a:r>
              <a:rPr lang="en-US" dirty="0"/>
              <a:t>What are examples that you can name of nonprofits, organizations, or other churches that are doing remarkable work in our community? Why are they inspiring to you?</a:t>
            </a:r>
          </a:p>
          <a:p>
            <a:pPr marL="342900" indent="-342900">
              <a:buAutoNum type="arabicPeriod"/>
            </a:pPr>
            <a:r>
              <a:rPr lang="en-US" dirty="0"/>
              <a:t>Which of your gifts are you most willing to share with our church? (some examples: music, accounting, website, answering the phone, yardwork, translation, invitation, having fun, leading groups, cooking food) Why?</a:t>
            </a:r>
          </a:p>
          <a:p>
            <a:pPr marL="342900" indent="-342900">
              <a:buAutoNum type="arabicPeriod"/>
            </a:pPr>
            <a:endParaRPr lang="en-US" dirty="0"/>
          </a:p>
          <a:p>
            <a:pPr lvl="7"/>
            <a:endParaRPr lang="en-US" sz="2000" dirty="0"/>
          </a:p>
        </p:txBody>
      </p:sp>
    </p:spTree>
    <p:extLst>
      <p:ext uri="{BB962C8B-B14F-4D97-AF65-F5344CB8AC3E}">
        <p14:creationId xmlns:p14="http://schemas.microsoft.com/office/powerpoint/2010/main" val="266006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8E795E"/>
                </a:solidFill>
                <a:latin typeface="Arial" pitchFamily="34" charset="0"/>
                <a:cs typeface="Arial" pitchFamily="34" charset="0"/>
              </a:rPr>
              <a:t>Modeling Stewardship Dialogues: Making the ask</a:t>
            </a:r>
          </a:p>
        </p:txBody>
      </p:sp>
      <p:pic>
        <p:nvPicPr>
          <p:cNvPr id="7" name="Content Placeholder 6" descr="A picture containing bird&#10;&#10;Description automatically generated">
            <a:extLst>
              <a:ext uri="{FF2B5EF4-FFF2-40B4-BE49-F238E27FC236}">
                <a16:creationId xmlns="" xmlns:a16="http://schemas.microsoft.com/office/drawing/2014/main" id="{D903C099-5E7E-7F48-A1AB-78B8CB230C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5867400"/>
            <a:ext cx="3124200" cy="787400"/>
          </a:xfrm>
          <a:prstGeom prst="rect">
            <a:avLst/>
          </a:prstGeom>
        </p:spPr>
      </p:pic>
      <p:sp>
        <p:nvSpPr>
          <p:cNvPr id="9" name="Rectangle 8">
            <a:extLst>
              <a:ext uri="{FF2B5EF4-FFF2-40B4-BE49-F238E27FC236}">
                <a16:creationId xmlns="" xmlns:a16="http://schemas.microsoft.com/office/drawing/2014/main" id="{8B9937A6-523A-234D-96D7-9EA39D5E02BD}"/>
              </a:ext>
            </a:extLst>
          </p:cNvPr>
          <p:cNvSpPr/>
          <p:nvPr/>
        </p:nvSpPr>
        <p:spPr>
          <a:xfrm>
            <a:off x="152400" y="1705451"/>
            <a:ext cx="8229600" cy="4278094"/>
          </a:xfrm>
          <a:prstGeom prst="rect">
            <a:avLst/>
          </a:prstGeom>
        </p:spPr>
        <p:txBody>
          <a:bodyPr wrap="square">
            <a:spAutoFit/>
          </a:bodyPr>
          <a:lstStyle/>
          <a:p>
            <a:pPr algn="ctr"/>
            <a:r>
              <a:rPr lang="en-US" i="1" dirty="0"/>
              <a:t>This year, we recommend that small-group hosts also extend the </a:t>
            </a:r>
          </a:p>
          <a:p>
            <a:pPr algn="ctr"/>
            <a:r>
              <a:rPr lang="en-US" i="1" dirty="0"/>
              <a:t>invitation to pledge to their members.</a:t>
            </a:r>
          </a:p>
          <a:p>
            <a:pPr algn="ctr"/>
            <a:r>
              <a:rPr lang="en-US" b="1" dirty="0"/>
              <a:t>Peer to peer asks are so powerful because they are authentic.</a:t>
            </a:r>
          </a:p>
          <a:p>
            <a:pPr algn="ctr"/>
            <a:endParaRPr lang="en-US" b="1" dirty="0"/>
          </a:p>
          <a:p>
            <a:pPr marL="285750" indent="-285750">
              <a:buFont typeface="Arial" panose="020B0604020202020204" pitchFamily="34" charset="0"/>
              <a:buChar char="•"/>
            </a:pPr>
            <a:r>
              <a:rPr lang="en-US" b="1" dirty="0"/>
              <a:t>Develop a short and simple script</a:t>
            </a:r>
            <a:r>
              <a:rPr lang="en-US" dirty="0"/>
              <a:t> around the core mission of the congregation – three to five talking points that can be shared</a:t>
            </a:r>
          </a:p>
          <a:p>
            <a:pPr marL="285750" indent="-285750">
              <a:buFont typeface="Arial" panose="020B0604020202020204" pitchFamily="34" charset="0"/>
              <a:buChar char="•"/>
            </a:pPr>
            <a:r>
              <a:rPr lang="en-US" b="1" dirty="0"/>
              <a:t>Write</a:t>
            </a:r>
            <a:r>
              <a:rPr lang="en-US" dirty="0"/>
              <a:t> some questions for each group to answer as they gather</a:t>
            </a:r>
          </a:p>
          <a:p>
            <a:pPr marL="285750" indent="-285750">
              <a:buFont typeface="Arial" panose="020B0604020202020204" pitchFamily="34" charset="0"/>
              <a:buChar char="•"/>
            </a:pPr>
            <a:r>
              <a:rPr lang="en-US" dirty="0"/>
              <a:t>Ask each participant to review the materials they’ve received, pray about their giving, reflect on their household budget, and submit pledges by a due date.</a:t>
            </a:r>
          </a:p>
          <a:p>
            <a:pPr marL="285750" indent="-285750">
              <a:buFont typeface="Arial" panose="020B0604020202020204" pitchFamily="34" charset="0"/>
              <a:buChar char="•"/>
            </a:pPr>
            <a:r>
              <a:rPr lang="en-US" dirty="0"/>
              <a:t>Ask each participant one direct question: </a:t>
            </a:r>
            <a:r>
              <a:rPr lang="en-US" b="1" dirty="0"/>
              <a:t>Will you support the mission of our church this year?</a:t>
            </a:r>
            <a:r>
              <a:rPr lang="en-US" dirty="0"/>
              <a:t> Do not ask for the amount -- just a yes or a no. </a:t>
            </a:r>
          </a:p>
          <a:p>
            <a:pPr marL="285750" indent="-285750">
              <a:buFont typeface="Arial" panose="020B0604020202020204" pitchFamily="34" charset="0"/>
              <a:buChar char="•"/>
            </a:pPr>
            <a:r>
              <a:rPr lang="en-US" dirty="0"/>
              <a:t>Regardless of the answer, </a:t>
            </a:r>
            <a:r>
              <a:rPr lang="en-US" b="1" dirty="0"/>
              <a:t>thank them for their time</a:t>
            </a:r>
            <a:r>
              <a:rPr lang="en-US" dirty="0"/>
              <a:t>, and ask them to follow up with you (or the appropriate people) for more support or answers to questions they have.</a:t>
            </a:r>
          </a:p>
          <a:p>
            <a:pPr lvl="7"/>
            <a:endParaRPr lang="en-US" sz="2000" dirty="0"/>
          </a:p>
        </p:txBody>
      </p:sp>
    </p:spTree>
    <p:extLst>
      <p:ext uri="{BB962C8B-B14F-4D97-AF65-F5344CB8AC3E}">
        <p14:creationId xmlns:p14="http://schemas.microsoft.com/office/powerpoint/2010/main" val="234560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sz="3600" b="1" dirty="0">
                <a:solidFill>
                  <a:srgbClr val="8E795E"/>
                </a:solidFill>
                <a:latin typeface="Arial" pitchFamily="34" charset="0"/>
                <a:cs typeface="Arial" pitchFamily="34" charset="0"/>
              </a:rPr>
              <a:t>Liturgical Resources for your Virtual Stewardship Campaign</a:t>
            </a:r>
          </a:p>
        </p:txBody>
      </p:sp>
      <p:pic>
        <p:nvPicPr>
          <p:cNvPr id="4" name="Content Placeholder 6" descr="A picture containing bird&#10;&#10;Description automatically generated">
            <a:extLst>
              <a:ext uri="{FF2B5EF4-FFF2-40B4-BE49-F238E27FC236}">
                <a16:creationId xmlns="" xmlns:a16="http://schemas.microsoft.com/office/drawing/2014/main" id="{23C0C18F-1930-EE4E-8C61-9C0C79E2E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5562600"/>
            <a:ext cx="3124200" cy="787400"/>
          </a:xfrm>
          <a:prstGeom prst="rect">
            <a:avLst/>
          </a:prstGeom>
        </p:spPr>
      </p:pic>
      <p:pic>
        <p:nvPicPr>
          <p:cNvPr id="6" name="Picture 5" descr="A close up of a logo&#10;&#10;Description automatically generated">
            <a:extLst>
              <a:ext uri="{FF2B5EF4-FFF2-40B4-BE49-F238E27FC236}">
                <a16:creationId xmlns="" xmlns:a16="http://schemas.microsoft.com/office/drawing/2014/main" id="{8B44FF7D-EA7F-BF4E-BBA2-6D95DC7D46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499656"/>
            <a:ext cx="5867400" cy="3266629"/>
          </a:xfrm>
          <a:prstGeom prst="rect">
            <a:avLst/>
          </a:prstGeom>
        </p:spPr>
      </p:pic>
      <p:sp>
        <p:nvSpPr>
          <p:cNvPr id="7" name="TextBox 6">
            <a:extLst>
              <a:ext uri="{FF2B5EF4-FFF2-40B4-BE49-F238E27FC236}">
                <a16:creationId xmlns="" xmlns:a16="http://schemas.microsoft.com/office/drawing/2014/main" id="{579E1B3D-110B-4944-BE97-8A38FF509D2D}"/>
              </a:ext>
            </a:extLst>
          </p:cNvPr>
          <p:cNvSpPr txBox="1"/>
          <p:nvPr/>
        </p:nvSpPr>
        <p:spPr>
          <a:xfrm>
            <a:off x="2819401" y="4744278"/>
            <a:ext cx="4267199" cy="461665"/>
          </a:xfrm>
          <a:prstGeom prst="rect">
            <a:avLst/>
          </a:prstGeom>
          <a:noFill/>
        </p:spPr>
        <p:txBody>
          <a:bodyPr wrap="square" rtlCol="0">
            <a:spAutoFit/>
          </a:bodyPr>
          <a:lstStyle/>
          <a:p>
            <a:r>
              <a:rPr lang="en-US" sz="1200" i="1" dirty="0"/>
              <a:t>Cartoon by the Rev. Jay </a:t>
            </a:r>
            <a:r>
              <a:rPr lang="en-US" sz="1200" i="1" dirty="0" err="1"/>
              <a:t>Sidebotham</a:t>
            </a:r>
            <a:r>
              <a:rPr lang="en-US" sz="1200" i="1" dirty="0"/>
              <a:t> and the Church Pension Group</a:t>
            </a:r>
          </a:p>
        </p:txBody>
      </p:sp>
    </p:spTree>
    <p:extLst>
      <p:ext uri="{BB962C8B-B14F-4D97-AF65-F5344CB8AC3E}">
        <p14:creationId xmlns:p14="http://schemas.microsoft.com/office/powerpoint/2010/main" val="78460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sz="3600" b="1" dirty="0">
                <a:solidFill>
                  <a:srgbClr val="8E795E"/>
                </a:solidFill>
                <a:latin typeface="Arial" pitchFamily="34" charset="0"/>
                <a:cs typeface="Arial" pitchFamily="34" charset="0"/>
              </a:rPr>
              <a:t>Liturgical Resources for your Virtual Stewardship Campaign</a:t>
            </a:r>
          </a:p>
        </p:txBody>
      </p:sp>
      <p:pic>
        <p:nvPicPr>
          <p:cNvPr id="4" name="Content Placeholder 6" descr="A picture containing bird&#10;&#10;Description automatically generated">
            <a:extLst>
              <a:ext uri="{FF2B5EF4-FFF2-40B4-BE49-F238E27FC236}">
                <a16:creationId xmlns="" xmlns:a16="http://schemas.microsoft.com/office/drawing/2014/main" id="{23C0C18F-1930-EE4E-8C61-9C0C79E2E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6037262"/>
            <a:ext cx="3124200" cy="787400"/>
          </a:xfrm>
          <a:prstGeom prst="rect">
            <a:avLst/>
          </a:prstGeom>
        </p:spPr>
      </p:pic>
      <p:sp>
        <p:nvSpPr>
          <p:cNvPr id="3" name="TextBox 2">
            <a:extLst>
              <a:ext uri="{FF2B5EF4-FFF2-40B4-BE49-F238E27FC236}">
                <a16:creationId xmlns="" xmlns:a16="http://schemas.microsoft.com/office/drawing/2014/main" id="{F94AC1A4-BC97-F942-9527-159801FFBF4E}"/>
              </a:ext>
            </a:extLst>
          </p:cNvPr>
          <p:cNvSpPr txBox="1"/>
          <p:nvPr/>
        </p:nvSpPr>
        <p:spPr>
          <a:xfrm>
            <a:off x="304800" y="1295401"/>
            <a:ext cx="7620000" cy="5078313"/>
          </a:xfrm>
          <a:prstGeom prst="rect">
            <a:avLst/>
          </a:prstGeom>
          <a:noFill/>
        </p:spPr>
        <p:txBody>
          <a:bodyPr wrap="square" rtlCol="0">
            <a:spAutoFit/>
          </a:bodyPr>
          <a:lstStyle/>
          <a:p>
            <a:pPr algn="ctr"/>
            <a:r>
              <a:rPr lang="en-US" i="1" dirty="0"/>
              <a:t>Best Practices for the Virtual Offertory</a:t>
            </a:r>
            <a:endParaRPr lang="en-US" sz="2000" i="1" dirty="0"/>
          </a:p>
          <a:p>
            <a:r>
              <a:rPr lang="en-US" dirty="0"/>
              <a:t> </a:t>
            </a:r>
            <a:endParaRPr lang="en-US" sz="2000" dirty="0"/>
          </a:p>
          <a:p>
            <a:r>
              <a:rPr lang="en-US" b="1" dirty="0"/>
              <a:t>Invite: </a:t>
            </a:r>
            <a:r>
              <a:rPr lang="en-US" dirty="0"/>
              <a:t>Use one of these alternate offertory sentences specifically developed for virtual gathering. These come from the Rev. Kay Sylvester, Rector of St. Paul’s, Tustin, CA</a:t>
            </a:r>
            <a:endParaRPr lang="en-US" sz="2000" dirty="0"/>
          </a:p>
          <a:p>
            <a:pPr marL="742950" lvl="1" indent="-285750">
              <a:buFont typeface="Arial" panose="020B0604020202020204" pitchFamily="34" charset="0"/>
              <a:buChar char="•"/>
            </a:pPr>
            <a:r>
              <a:rPr lang="en-US" dirty="0"/>
              <a:t>Let us offer our gifts, so that God will bless and break them like holy bread, and use them to nourish the world.</a:t>
            </a:r>
            <a:endParaRPr lang="en-US" sz="2000" dirty="0"/>
          </a:p>
          <a:p>
            <a:pPr marL="742950" lvl="1" indent="-285750">
              <a:buFont typeface="Arial" panose="020B0604020202020204" pitchFamily="34" charset="0"/>
              <a:buChar char="•"/>
            </a:pPr>
            <a:r>
              <a:rPr lang="en-US" dirty="0"/>
              <a:t>As Jesus fed thousands on a hillside from a small, shared meal, let our shared gifts multiply and bring God’s kingdom near.</a:t>
            </a:r>
            <a:endParaRPr lang="en-US" sz="2000" dirty="0"/>
          </a:p>
          <a:p>
            <a:pPr marL="742950" lvl="1" indent="-285750">
              <a:buFont typeface="Arial" panose="020B0604020202020204" pitchFamily="34" charset="0"/>
              <a:buChar char="•"/>
            </a:pPr>
            <a:r>
              <a:rPr lang="en-US" dirty="0"/>
              <a:t>Creator God, gather our gifts from the four sacred directions as we give you thanks.</a:t>
            </a:r>
            <a:endParaRPr lang="en-US" sz="2000" dirty="0"/>
          </a:p>
          <a:p>
            <a:pPr marL="742950" lvl="1" indent="-285750">
              <a:buFont typeface="Arial" panose="020B0604020202020204" pitchFamily="34" charset="0"/>
              <a:buChar char="•"/>
            </a:pPr>
            <a:r>
              <a:rPr lang="en-US" dirty="0"/>
              <a:t>Let us offer our gifts as seeds; may we plant and water them with God’s help; may God’s grace yield a harvest of new life.</a:t>
            </a:r>
            <a:endParaRPr lang="en-US" sz="2000" dirty="0"/>
          </a:p>
          <a:p>
            <a:pPr marL="742950" lvl="1" indent="-285750">
              <a:buFont typeface="Arial" panose="020B0604020202020204" pitchFamily="34" charset="0"/>
              <a:buChar char="•"/>
            </a:pPr>
            <a:r>
              <a:rPr lang="en-US" dirty="0"/>
              <a:t>With grateful hearts, let us give what we have. With joyful hope, let us give for what can be.</a:t>
            </a:r>
            <a:endParaRPr lang="en-US" sz="2000" dirty="0"/>
          </a:p>
          <a:p>
            <a:pPr marL="742950" lvl="1" indent="-285750">
              <a:buFont typeface="Arial" panose="020B0604020202020204" pitchFamily="34" charset="0"/>
              <a:buChar char="•"/>
            </a:pPr>
            <a:r>
              <a:rPr lang="en-US" dirty="0"/>
              <a:t>Let us love God and love one another by offering our gifts to the work of love.</a:t>
            </a:r>
            <a:endParaRPr lang="en-US" sz="2000" dirty="0"/>
          </a:p>
          <a:p>
            <a:r>
              <a:rPr lang="en-US" dirty="0"/>
              <a:t> </a:t>
            </a:r>
            <a:endParaRPr lang="en-US" sz="2000" dirty="0"/>
          </a:p>
        </p:txBody>
      </p:sp>
    </p:spTree>
    <p:extLst>
      <p:ext uri="{BB962C8B-B14F-4D97-AF65-F5344CB8AC3E}">
        <p14:creationId xmlns:p14="http://schemas.microsoft.com/office/powerpoint/2010/main" val="2707412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en-US" sz="3600" b="1" dirty="0">
                <a:solidFill>
                  <a:srgbClr val="8E795E"/>
                </a:solidFill>
                <a:latin typeface="Arial" pitchFamily="34" charset="0"/>
                <a:cs typeface="Arial" pitchFamily="34" charset="0"/>
              </a:rPr>
              <a:t>Liturgical Resources for your Virtual Stewardship Campaign</a:t>
            </a:r>
          </a:p>
        </p:txBody>
      </p:sp>
      <p:pic>
        <p:nvPicPr>
          <p:cNvPr id="4" name="Content Placeholder 6" descr="A picture containing bird&#10;&#10;Description automatically generated">
            <a:extLst>
              <a:ext uri="{FF2B5EF4-FFF2-40B4-BE49-F238E27FC236}">
                <a16:creationId xmlns="" xmlns:a16="http://schemas.microsoft.com/office/drawing/2014/main" id="{23C0C18F-1930-EE4E-8C61-9C0C79E2E3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5977493"/>
            <a:ext cx="3124200" cy="787400"/>
          </a:xfrm>
          <a:prstGeom prst="rect">
            <a:avLst/>
          </a:prstGeom>
        </p:spPr>
      </p:pic>
      <p:sp>
        <p:nvSpPr>
          <p:cNvPr id="3" name="TextBox 2">
            <a:extLst>
              <a:ext uri="{FF2B5EF4-FFF2-40B4-BE49-F238E27FC236}">
                <a16:creationId xmlns="" xmlns:a16="http://schemas.microsoft.com/office/drawing/2014/main" id="{F94AC1A4-BC97-F942-9527-159801FFBF4E}"/>
              </a:ext>
            </a:extLst>
          </p:cNvPr>
          <p:cNvSpPr txBox="1"/>
          <p:nvPr/>
        </p:nvSpPr>
        <p:spPr>
          <a:xfrm>
            <a:off x="304800" y="1689100"/>
            <a:ext cx="7924800" cy="4555093"/>
          </a:xfrm>
          <a:prstGeom prst="rect">
            <a:avLst/>
          </a:prstGeom>
          <a:noFill/>
        </p:spPr>
        <p:txBody>
          <a:bodyPr wrap="square" rtlCol="0">
            <a:spAutoFit/>
          </a:bodyPr>
          <a:lstStyle/>
          <a:p>
            <a:pPr algn="ctr"/>
            <a:r>
              <a:rPr lang="en-US" i="1" dirty="0"/>
              <a:t>Best Practices for the Virtual Offertory</a:t>
            </a:r>
            <a:endParaRPr lang="en-US" sz="2000" i="1" dirty="0"/>
          </a:p>
          <a:p>
            <a:r>
              <a:rPr lang="en-US" dirty="0"/>
              <a:t> </a:t>
            </a:r>
            <a:endParaRPr lang="en-US" sz="2000" dirty="0"/>
          </a:p>
          <a:p>
            <a:r>
              <a:rPr lang="en-US" b="1" dirty="0"/>
              <a:t>Gather: </a:t>
            </a:r>
            <a:r>
              <a:rPr lang="en-US" dirty="0"/>
              <a:t>In this moment, we take time to virtually pass the offering plate representing our gifts, hopes, and prayers to the Creator and our community. When gathered virtually,  take the time to observe the solemnity of this moment</a:t>
            </a:r>
            <a:endParaRPr lang="en-US" sz="2000" dirty="0"/>
          </a:p>
          <a:p>
            <a:pPr marL="742950" lvl="1" indent="-285750">
              <a:buFont typeface="Arial" panose="020B0604020202020204" pitchFamily="34" charset="0"/>
              <a:buChar char="•"/>
            </a:pPr>
            <a:r>
              <a:rPr lang="en-US" dirty="0"/>
              <a:t>Ask people gathered remotely to use this time to make their weekly pledge online</a:t>
            </a:r>
            <a:endParaRPr lang="en-US" sz="2000" dirty="0"/>
          </a:p>
          <a:p>
            <a:pPr marL="742950" lvl="1" indent="-285750">
              <a:buFont typeface="Arial" panose="020B0604020202020204" pitchFamily="34" charset="0"/>
              <a:buChar char="•"/>
            </a:pPr>
            <a:r>
              <a:rPr lang="en-US" dirty="0"/>
              <a:t>Have a moment of silence for people to complete the action of online giving, or to give gratitude for what they have received</a:t>
            </a:r>
            <a:endParaRPr lang="en-US" sz="2000" dirty="0"/>
          </a:p>
          <a:p>
            <a:r>
              <a:rPr lang="en-US" b="1" dirty="0"/>
              <a:t> Bless: </a:t>
            </a:r>
            <a:r>
              <a:rPr lang="en-US" dirty="0"/>
              <a:t>Making an action of </a:t>
            </a:r>
            <a:r>
              <a:rPr lang="en-US" dirty="0" err="1"/>
              <a:t>Orans</a:t>
            </a:r>
            <a:r>
              <a:rPr lang="en-US" dirty="0"/>
              <a:t>, bless the gifts that have been presented virtually by our members, give thanks</a:t>
            </a:r>
            <a:endParaRPr lang="en-US" sz="2000" dirty="0"/>
          </a:p>
          <a:p>
            <a:r>
              <a:rPr lang="en-US" b="1" dirty="0"/>
              <a:t> Break: </a:t>
            </a:r>
            <a:r>
              <a:rPr lang="en-US" dirty="0"/>
              <a:t>Just as the gifts of bread and wine are broken and shared, so too our gifts of treasure, time, and talent are shared with a needful world. Take a moment to name the ministries supported by your congregation as a remembrance that our virtual work has very real impact in our world.</a:t>
            </a:r>
            <a:endParaRPr lang="en-US" sz="2000" dirty="0"/>
          </a:p>
          <a:p>
            <a:endParaRPr lang="en-US" sz="2000" dirty="0"/>
          </a:p>
        </p:txBody>
      </p:sp>
    </p:spTree>
    <p:extLst>
      <p:ext uri="{BB962C8B-B14F-4D97-AF65-F5344CB8AC3E}">
        <p14:creationId xmlns:p14="http://schemas.microsoft.com/office/powerpoint/2010/main" val="178800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570013" y="823233"/>
            <a:ext cx="8229600" cy="965765"/>
          </a:xfrm>
        </p:spPr>
        <p:txBody>
          <a:bodyPr>
            <a:noAutofit/>
          </a:bodyPr>
          <a:lstStyle/>
          <a:p>
            <a:pPr algn="ctr">
              <a:defRPr/>
            </a:pPr>
            <a:r>
              <a:rPr lang="en-US" sz="3600" b="1" dirty="0">
                <a:solidFill>
                  <a:srgbClr val="8E795E"/>
                </a:solidFill>
                <a:latin typeface="Arial" pitchFamily="34" charset="0"/>
                <a:cs typeface="Arial" pitchFamily="34" charset="0"/>
              </a:rPr>
              <a:t>Your Questions or Comments</a:t>
            </a:r>
            <a:endParaRPr lang="en-US" sz="3600" b="1" kern="1200" dirty="0">
              <a:solidFill>
                <a:schemeClr val="tx1"/>
              </a:solidFill>
            </a:endParaRPr>
          </a:p>
        </p:txBody>
      </p:sp>
      <p:sp>
        <p:nvSpPr>
          <p:cNvPr id="3" name="Text Placeholder 2">
            <a:extLst>
              <a:ext uri="{FF2B5EF4-FFF2-40B4-BE49-F238E27FC236}">
                <a16:creationId xmlns="" xmlns:a16="http://schemas.microsoft.com/office/drawing/2014/main" id="{D3336C5B-EF20-5047-840A-569B570DF875}"/>
              </a:ext>
            </a:extLst>
          </p:cNvPr>
          <p:cNvSpPr>
            <a:spLocks noGrp="1"/>
          </p:cNvSpPr>
          <p:nvPr>
            <p:ph type="body" sz="half" idx="1"/>
          </p:nvPr>
        </p:nvSpPr>
        <p:spPr>
          <a:xfrm>
            <a:off x="457200" y="1951037"/>
            <a:ext cx="7391400" cy="4525963"/>
          </a:xfrm>
        </p:spPr>
        <p:txBody>
          <a:bodyPr>
            <a:normAutofit/>
          </a:bodyPr>
          <a:lstStyle/>
          <a:p>
            <a:pPr marL="114300" indent="0">
              <a:buNone/>
            </a:pPr>
            <a:endParaRPr lang="en-US" dirty="0"/>
          </a:p>
          <a:p>
            <a:pPr marL="114300" indent="0">
              <a:buNone/>
            </a:pPr>
            <a:endParaRPr lang="en-US" dirty="0"/>
          </a:p>
        </p:txBody>
      </p:sp>
      <p:pic>
        <p:nvPicPr>
          <p:cNvPr id="8" name="Content Placeholder 6" descr="A picture containing bird&#10;&#10;Description automatically generated">
            <a:extLst>
              <a:ext uri="{FF2B5EF4-FFF2-40B4-BE49-F238E27FC236}">
                <a16:creationId xmlns="" xmlns:a16="http://schemas.microsoft.com/office/drawing/2014/main" id="{14E6CCBA-E42D-DA49-B29C-2E97D6315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9" y="1905000"/>
            <a:ext cx="6349181" cy="1600200"/>
          </a:xfrm>
          <a:prstGeom prst="rect">
            <a:avLst/>
          </a:prstGeom>
        </p:spPr>
      </p:pic>
      <p:sp>
        <p:nvSpPr>
          <p:cNvPr id="2" name="TextBox 1">
            <a:extLst>
              <a:ext uri="{FF2B5EF4-FFF2-40B4-BE49-F238E27FC236}">
                <a16:creationId xmlns="" xmlns:a16="http://schemas.microsoft.com/office/drawing/2014/main" id="{F162CE57-1D69-1A47-907E-25D737D238D9}"/>
              </a:ext>
            </a:extLst>
          </p:cNvPr>
          <p:cNvSpPr txBox="1"/>
          <p:nvPr/>
        </p:nvSpPr>
        <p:spPr>
          <a:xfrm>
            <a:off x="762000" y="5042019"/>
            <a:ext cx="6477000" cy="1477328"/>
          </a:xfrm>
          <a:prstGeom prst="rect">
            <a:avLst/>
          </a:prstGeom>
          <a:noFill/>
        </p:spPr>
        <p:txBody>
          <a:bodyPr wrap="square" rtlCol="0">
            <a:spAutoFit/>
          </a:bodyPr>
          <a:lstStyle/>
          <a:p>
            <a:r>
              <a:rPr lang="en-US" dirty="0"/>
              <a:t>J. Davey Gerhard, Executive Director</a:t>
            </a:r>
          </a:p>
          <a:p>
            <a:r>
              <a:rPr lang="en-US" dirty="0"/>
              <a:t>415-869-7837 (o)</a:t>
            </a:r>
          </a:p>
          <a:p>
            <a:r>
              <a:rPr lang="en-US" dirty="0"/>
              <a:t>415-307-0172 (m)</a:t>
            </a:r>
          </a:p>
          <a:p>
            <a:r>
              <a:rPr lang="en-US" dirty="0">
                <a:hlinkClick r:id="rId4"/>
              </a:rPr>
              <a:t>davey@tens.org</a:t>
            </a:r>
            <a:endParaRPr lang="en-US" dirty="0"/>
          </a:p>
          <a:p>
            <a:r>
              <a:rPr lang="en-US" dirty="0"/>
              <a:t>http://</a:t>
            </a:r>
            <a:r>
              <a:rPr lang="en-US" dirty="0" err="1"/>
              <a:t>www.tens.org</a:t>
            </a:r>
            <a:endParaRPr lang="en-US" dirty="0"/>
          </a:p>
        </p:txBody>
      </p:sp>
      <p:sp>
        <p:nvSpPr>
          <p:cNvPr id="4" name="TextBox 3">
            <a:extLst>
              <a:ext uri="{FF2B5EF4-FFF2-40B4-BE49-F238E27FC236}">
                <a16:creationId xmlns="" xmlns:a16="http://schemas.microsoft.com/office/drawing/2014/main" id="{95123F84-D632-AD4B-8C2A-57FCF3C38C98}"/>
              </a:ext>
            </a:extLst>
          </p:cNvPr>
          <p:cNvSpPr txBox="1"/>
          <p:nvPr/>
        </p:nvSpPr>
        <p:spPr>
          <a:xfrm>
            <a:off x="1042219" y="3801070"/>
            <a:ext cx="6629400" cy="923330"/>
          </a:xfrm>
          <a:prstGeom prst="rect">
            <a:avLst/>
          </a:prstGeom>
          <a:noFill/>
        </p:spPr>
        <p:txBody>
          <a:bodyPr wrap="square" rtlCol="0">
            <a:spAutoFit/>
          </a:bodyPr>
          <a:lstStyle/>
          <a:p>
            <a:r>
              <a:rPr lang="en-US" b="1" dirty="0"/>
              <a:t>2020 resources </a:t>
            </a:r>
            <a:r>
              <a:rPr lang="en-US" dirty="0">
                <a:hlinkClick r:id="rId5"/>
              </a:rPr>
              <a:t>https://www.tens.org/resources/member-resources/</a:t>
            </a:r>
            <a:endParaRPr lang="en-US" dirty="0"/>
          </a:p>
          <a:p>
            <a:r>
              <a:rPr lang="en-US" dirty="0"/>
              <a:t>Username: 1PETER</a:t>
            </a:r>
          </a:p>
          <a:p>
            <a:r>
              <a:rPr lang="en-US" dirty="0"/>
              <a:t>Password: FOUR:10</a:t>
            </a:r>
          </a:p>
        </p:txBody>
      </p:sp>
    </p:spTree>
    <p:extLst>
      <p:ext uri="{BB962C8B-B14F-4D97-AF65-F5344CB8AC3E}">
        <p14:creationId xmlns:p14="http://schemas.microsoft.com/office/powerpoint/2010/main" val="1772353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749581"/>
          </a:xfrm>
        </p:spPr>
        <p:txBody>
          <a:bodyPr/>
          <a:lstStyle/>
          <a:p>
            <a:pPr algn="ctr"/>
            <a:r>
              <a:rPr lang="en-US" b="1" dirty="0">
                <a:latin typeface="Arial" panose="020B0604020202020204" pitchFamily="34" charset="0"/>
                <a:cs typeface="Arial" panose="020B0604020202020204" pitchFamily="34" charset="0"/>
              </a:rPr>
              <a:t>Faith-Filled Generosity</a:t>
            </a:r>
          </a:p>
        </p:txBody>
      </p:sp>
      <p:sp>
        <p:nvSpPr>
          <p:cNvPr id="3" name="Content Placeholder 2"/>
          <p:cNvSpPr>
            <a:spLocks noGrp="1"/>
          </p:cNvSpPr>
          <p:nvPr>
            <p:ph idx="1"/>
          </p:nvPr>
        </p:nvSpPr>
        <p:spPr>
          <a:xfrm>
            <a:off x="1742049" y="1463248"/>
            <a:ext cx="6773301" cy="4327952"/>
          </a:xfrm>
        </p:spPr>
        <p:txBody>
          <a:bodyPr>
            <a:normAutofit fontScale="92500" lnSpcReduction="10000"/>
          </a:bodyPr>
          <a:lstStyle/>
          <a:p>
            <a:pPr marL="114300" indent="0" algn="ctr">
              <a:buNone/>
            </a:pPr>
            <a:r>
              <a:rPr lang="en-US" sz="2800" b="1" dirty="0"/>
              <a:t>What does this mean for us?</a:t>
            </a:r>
          </a:p>
          <a:p>
            <a:r>
              <a:rPr lang="en-US" sz="2800" dirty="0"/>
              <a:t>As we have moved through Matthew’s Gospel this year, we have heard how Jesus teaches us to be in relationship with each other and with God</a:t>
            </a:r>
          </a:p>
          <a:p>
            <a:r>
              <a:rPr lang="en-US" sz="2800" dirty="0"/>
              <a:t>Our relationship with God begins with the Creation, and our ongoing role in the re-creation of the world given to us by God</a:t>
            </a:r>
          </a:p>
          <a:p>
            <a:r>
              <a:rPr lang="en-US" sz="2800" dirty="0"/>
              <a:t>Such abundance inspires our generosity – we may give much because we have been given much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560122"/>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06" y="1905000"/>
            <a:ext cx="1840355" cy="2453807"/>
          </a:xfrm>
          <a:prstGeom prst="rect">
            <a:avLst/>
          </a:prstGeom>
        </p:spPr>
      </p:pic>
    </p:spTree>
    <p:extLst>
      <p:ext uri="{BB962C8B-B14F-4D97-AF65-F5344CB8AC3E}">
        <p14:creationId xmlns:p14="http://schemas.microsoft.com/office/powerpoint/2010/main" val="408259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749581"/>
          </a:xfrm>
        </p:spPr>
        <p:txBody>
          <a:bodyPr/>
          <a:lstStyle/>
          <a:p>
            <a:pPr algn="ctr"/>
            <a:r>
              <a:rPr lang="en-US" b="1" dirty="0">
                <a:latin typeface="Arial" panose="020B0604020202020204" pitchFamily="34" charset="0"/>
                <a:cs typeface="Arial" panose="020B0604020202020204" pitchFamily="34" charset="0"/>
              </a:rPr>
              <a:t>Faith-Filled Generosity</a:t>
            </a:r>
          </a:p>
        </p:txBody>
      </p:sp>
      <p:sp>
        <p:nvSpPr>
          <p:cNvPr id="3" name="Content Placeholder 2"/>
          <p:cNvSpPr>
            <a:spLocks noGrp="1"/>
          </p:cNvSpPr>
          <p:nvPr>
            <p:ph idx="1"/>
          </p:nvPr>
        </p:nvSpPr>
        <p:spPr>
          <a:xfrm>
            <a:off x="1742049" y="1463248"/>
            <a:ext cx="6773301" cy="4327952"/>
          </a:xfrm>
        </p:spPr>
        <p:txBody>
          <a:bodyPr>
            <a:normAutofit/>
          </a:bodyPr>
          <a:lstStyle/>
          <a:p>
            <a:pPr marL="114300" indent="0" algn="ctr">
              <a:buNone/>
            </a:pPr>
            <a:r>
              <a:rPr lang="en-US" sz="2800" b="1" dirty="0"/>
              <a:t>What is different about stewardship in 2020?</a:t>
            </a:r>
          </a:p>
          <a:p>
            <a:r>
              <a:rPr lang="en-US" sz="2800" dirty="0"/>
              <a:t>Communities are meeting virtually, some are hybrid</a:t>
            </a:r>
          </a:p>
          <a:p>
            <a:r>
              <a:rPr lang="en-US" sz="2800" dirty="0"/>
              <a:t>Economic fallout from the pandemic differs greatly by region, but is felt keenly in many faith communities</a:t>
            </a:r>
          </a:p>
          <a:p>
            <a:r>
              <a:rPr lang="en-US" sz="2800" dirty="0"/>
              <a:t>Uncertainty about what 2021 and recovery might bring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5560122"/>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06" y="1905000"/>
            <a:ext cx="1840355" cy="2453807"/>
          </a:xfrm>
          <a:prstGeom prst="rect">
            <a:avLst/>
          </a:prstGeom>
        </p:spPr>
      </p:pic>
    </p:spTree>
    <p:extLst>
      <p:ext uri="{BB962C8B-B14F-4D97-AF65-F5344CB8AC3E}">
        <p14:creationId xmlns:p14="http://schemas.microsoft.com/office/powerpoint/2010/main" val="360381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61070"/>
            <a:ext cx="1840355" cy="2539330"/>
          </a:xfrm>
        </p:spPr>
        <p:txBody>
          <a:bodyPr>
            <a:normAutofit/>
          </a:bodyPr>
          <a:lstStyle/>
          <a:p>
            <a:pPr marL="114300" indent="0" algn="ctr">
              <a:buNone/>
            </a:pPr>
            <a:endParaRPr lang="en-US" sz="2800" b="1" dirty="0">
              <a:solidFill>
                <a:srgbClr val="8E795E"/>
              </a:solidFill>
            </a:endParaRPr>
          </a:p>
          <a:p>
            <a:pPr marL="114300" indent="0" algn="ctr">
              <a:buNone/>
            </a:pPr>
            <a:r>
              <a:rPr lang="en-US" sz="2400" b="1" dirty="0">
                <a:solidFill>
                  <a:srgbClr val="8E795E"/>
                </a:solidFill>
              </a:rPr>
              <a:t>Guide for virtual stewardship</a:t>
            </a:r>
          </a:p>
          <a:p>
            <a:pPr marL="114300" indent="0">
              <a:buNone/>
            </a:pPr>
            <a:r>
              <a:rPr lang="en-US" sz="2800" dirty="0"/>
              <a:t>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838649"/>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9" y="4267200"/>
            <a:ext cx="1840355" cy="2453807"/>
          </a:xfrm>
          <a:prstGeom prst="rect">
            <a:avLst/>
          </a:prstGeom>
        </p:spPr>
      </p:pic>
      <p:pic>
        <p:nvPicPr>
          <p:cNvPr id="9" name="Picture 8" descr="A screenshot of a social media post&#10;&#10;Description automatically generated">
            <a:extLst>
              <a:ext uri="{FF2B5EF4-FFF2-40B4-BE49-F238E27FC236}">
                <a16:creationId xmlns="" xmlns:a16="http://schemas.microsoft.com/office/drawing/2014/main" id="{49226842-636B-534A-9264-6D486D371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866" y="304799"/>
            <a:ext cx="6667500" cy="3276600"/>
          </a:xfrm>
          <a:prstGeom prst="rect">
            <a:avLst/>
          </a:prstGeom>
        </p:spPr>
      </p:pic>
      <p:sp>
        <p:nvSpPr>
          <p:cNvPr id="11" name="TextBox 10">
            <a:extLst>
              <a:ext uri="{FF2B5EF4-FFF2-40B4-BE49-F238E27FC236}">
                <a16:creationId xmlns="" xmlns:a16="http://schemas.microsoft.com/office/drawing/2014/main" id="{5900B2A1-8B65-2B42-825D-5C35CB97B7FC}"/>
              </a:ext>
            </a:extLst>
          </p:cNvPr>
          <p:cNvSpPr txBox="1"/>
          <p:nvPr/>
        </p:nvSpPr>
        <p:spPr>
          <a:xfrm>
            <a:off x="2057400" y="3733800"/>
            <a:ext cx="6019800" cy="2031325"/>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Choose your technology to gather virtually</a:t>
            </a:r>
          </a:p>
          <a:p>
            <a:pPr marL="342900" indent="-342900">
              <a:buAutoNum type="arabicPeriod"/>
            </a:pPr>
            <a:r>
              <a:rPr lang="en-US" dirty="0">
                <a:latin typeface="Arial" panose="020B0604020202020204" pitchFamily="34" charset="0"/>
                <a:cs typeface="Arial" panose="020B0604020202020204" pitchFamily="34" charset="0"/>
              </a:rPr>
              <a:t>Do your website, social media, streaming services, and newsletters offer ways to gather pledges and gifts online?</a:t>
            </a:r>
          </a:p>
          <a:p>
            <a:pPr marL="342900" indent="-342900">
              <a:buAutoNum type="arabicPeriod"/>
            </a:pPr>
            <a:r>
              <a:rPr lang="en-US" dirty="0">
                <a:latin typeface="Arial" panose="020B0604020202020204" pitchFamily="34" charset="0"/>
                <a:cs typeface="Arial" panose="020B0604020202020204" pitchFamily="34" charset="0"/>
              </a:rPr>
              <a:t>Have you looked at your newsletter format? Email is the primary way that many of us are communicating these days. Does your newsletter need a refresh?</a:t>
            </a:r>
          </a:p>
        </p:txBody>
      </p:sp>
    </p:spTree>
    <p:extLst>
      <p:ext uri="{BB962C8B-B14F-4D97-AF65-F5344CB8AC3E}">
        <p14:creationId xmlns:p14="http://schemas.microsoft.com/office/powerpoint/2010/main" val="2818430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838649"/>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19600"/>
            <a:ext cx="1840355" cy="2453807"/>
          </a:xfrm>
          <a:prstGeom prst="rect">
            <a:avLst/>
          </a:prstGeom>
        </p:spPr>
      </p:pic>
      <p:sp>
        <p:nvSpPr>
          <p:cNvPr id="2" name="TextBox 1">
            <a:extLst>
              <a:ext uri="{FF2B5EF4-FFF2-40B4-BE49-F238E27FC236}">
                <a16:creationId xmlns="" xmlns:a16="http://schemas.microsoft.com/office/drawing/2014/main" id="{0A44D5A3-BF4B-F94B-8617-EA329355C938}"/>
              </a:ext>
            </a:extLst>
          </p:cNvPr>
          <p:cNvSpPr txBox="1"/>
          <p:nvPr/>
        </p:nvSpPr>
        <p:spPr>
          <a:xfrm>
            <a:off x="2209800" y="4267200"/>
            <a:ext cx="6019800" cy="1477328"/>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Gather testimonials from members – recorded videos, or other</a:t>
            </a:r>
          </a:p>
          <a:p>
            <a:pPr marL="342900" indent="-342900">
              <a:buAutoNum type="arabicPeriod"/>
            </a:pPr>
            <a:r>
              <a:rPr lang="en-US" dirty="0">
                <a:latin typeface="Arial" panose="020B0604020202020204" pitchFamily="34" charset="0"/>
                <a:cs typeface="Arial" panose="020B0604020202020204" pitchFamily="34" charset="0"/>
              </a:rPr>
              <a:t>Use small groups to teach generosity and develop community</a:t>
            </a:r>
          </a:p>
          <a:p>
            <a:pPr marL="342900" indent="-342900">
              <a:buAutoNum type="arabicPeriod"/>
            </a:pPr>
            <a:r>
              <a:rPr lang="en-US" dirty="0">
                <a:latin typeface="Arial" panose="020B0604020202020204" pitchFamily="34" charset="0"/>
                <a:cs typeface="Arial" panose="020B0604020202020204" pitchFamily="34" charset="0"/>
              </a:rPr>
              <a:t>What are your stewardship materials?</a:t>
            </a:r>
          </a:p>
        </p:txBody>
      </p:sp>
      <p:pic>
        <p:nvPicPr>
          <p:cNvPr id="10" name="Picture 9" descr="A screenshot of a cell phone&#10;&#10;Description automatically generated">
            <a:extLst>
              <a:ext uri="{FF2B5EF4-FFF2-40B4-BE49-F238E27FC236}">
                <a16:creationId xmlns="" xmlns:a16="http://schemas.microsoft.com/office/drawing/2014/main" id="{765D8184-E047-F34D-8A54-84CE0F56C3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7200" y="75357"/>
            <a:ext cx="6680200" cy="4097721"/>
          </a:xfrm>
          <a:prstGeom prst="rect">
            <a:avLst/>
          </a:prstGeom>
        </p:spPr>
      </p:pic>
      <p:sp>
        <p:nvSpPr>
          <p:cNvPr id="12" name="Content Placeholder 2">
            <a:extLst>
              <a:ext uri="{FF2B5EF4-FFF2-40B4-BE49-F238E27FC236}">
                <a16:creationId xmlns="" xmlns:a16="http://schemas.microsoft.com/office/drawing/2014/main" id="{72F4E7E7-F36D-1E48-8471-40EA9C39308B}"/>
              </a:ext>
            </a:extLst>
          </p:cNvPr>
          <p:cNvSpPr txBox="1">
            <a:spLocks/>
          </p:cNvSpPr>
          <p:nvPr/>
        </p:nvSpPr>
        <p:spPr>
          <a:xfrm>
            <a:off x="1" y="51471"/>
            <a:ext cx="1840354" cy="208213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Font typeface="Arial" pitchFamily="34" charset="0"/>
              <a:buNone/>
            </a:pPr>
            <a:endParaRPr lang="en-US" sz="2400" b="1" dirty="0">
              <a:solidFill>
                <a:srgbClr val="8E795E"/>
              </a:solidFill>
            </a:endParaRPr>
          </a:p>
          <a:p>
            <a:pPr marL="114300" indent="0" algn="ctr">
              <a:buFont typeface="Arial" pitchFamily="34" charset="0"/>
              <a:buNone/>
            </a:pPr>
            <a:r>
              <a:rPr lang="en-US" sz="2400" b="1" dirty="0">
                <a:solidFill>
                  <a:srgbClr val="8E795E"/>
                </a:solidFill>
              </a:rPr>
              <a:t>Guide for virtual stewardship</a:t>
            </a:r>
          </a:p>
          <a:p>
            <a:pPr marL="114300" indent="0">
              <a:buFont typeface="Arial" pitchFamily="34" charset="0"/>
              <a:buNone/>
            </a:pPr>
            <a:r>
              <a:rPr lang="en-US" sz="2800" dirty="0"/>
              <a:t>	</a:t>
            </a:r>
          </a:p>
        </p:txBody>
      </p:sp>
    </p:spTree>
    <p:extLst>
      <p:ext uri="{BB962C8B-B14F-4D97-AF65-F5344CB8AC3E}">
        <p14:creationId xmlns:p14="http://schemas.microsoft.com/office/powerpoint/2010/main" val="424309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2285999" cy="3429000"/>
          </a:xfrm>
        </p:spPr>
        <p:txBody>
          <a:bodyPr>
            <a:normAutofit/>
          </a:bodyPr>
          <a:lstStyle/>
          <a:p>
            <a:pPr marL="114300" indent="0" algn="ctr">
              <a:buNone/>
            </a:pPr>
            <a:r>
              <a:rPr lang="en-US" sz="2800" b="1" dirty="0">
                <a:solidFill>
                  <a:srgbClr val="8E795E"/>
                </a:solidFill>
              </a:rPr>
              <a:t>Timeline for virtual stewardship</a:t>
            </a:r>
          </a:p>
          <a:p>
            <a:pPr marL="114300" indent="0">
              <a:buNone/>
            </a:pPr>
            <a:r>
              <a:rPr lang="en-US" sz="2800" dirty="0"/>
              <a:t>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6026462"/>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1" y="3556416"/>
            <a:ext cx="1840355" cy="2453807"/>
          </a:xfrm>
          <a:prstGeom prst="rect">
            <a:avLst/>
          </a:prstGeom>
        </p:spPr>
      </p:pic>
      <p:pic>
        <p:nvPicPr>
          <p:cNvPr id="7" name="Picture 6" descr="A screenshot of text&#10;&#10;Description automatically generated">
            <a:extLst>
              <a:ext uri="{FF2B5EF4-FFF2-40B4-BE49-F238E27FC236}">
                <a16:creationId xmlns="" xmlns:a16="http://schemas.microsoft.com/office/drawing/2014/main" id="{9ECA049F-8C45-7040-9EB9-5D8DE9979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31158"/>
            <a:ext cx="6136672" cy="5979065"/>
          </a:xfrm>
          <a:prstGeom prst="rect">
            <a:avLst/>
          </a:prstGeom>
        </p:spPr>
      </p:pic>
    </p:spTree>
    <p:extLst>
      <p:ext uri="{BB962C8B-B14F-4D97-AF65-F5344CB8AC3E}">
        <p14:creationId xmlns:p14="http://schemas.microsoft.com/office/powerpoint/2010/main" val="404776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6258951" cy="896016"/>
          </a:xfrm>
        </p:spPr>
        <p:txBody>
          <a:bodyPr>
            <a:normAutofit fontScale="85000" lnSpcReduction="10000"/>
          </a:bodyPr>
          <a:lstStyle/>
          <a:p>
            <a:pPr marL="114300" indent="0" algn="ctr">
              <a:buNone/>
            </a:pPr>
            <a:r>
              <a:rPr lang="en-US" sz="2800" b="1" dirty="0">
                <a:solidFill>
                  <a:srgbClr val="8E795E"/>
                </a:solidFill>
              </a:rPr>
              <a:t>New this year: Timeline for virtual stewardship</a:t>
            </a:r>
          </a:p>
          <a:p>
            <a:pPr marL="114300" indent="0">
              <a:buNone/>
            </a:pPr>
            <a:r>
              <a:rPr lang="en-US" sz="2800" dirty="0"/>
              <a:t>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838649"/>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1676400"/>
            <a:ext cx="1840355" cy="2453807"/>
          </a:xfrm>
          <a:prstGeom prst="rect">
            <a:avLst/>
          </a:prstGeom>
        </p:spPr>
      </p:pic>
      <p:sp>
        <p:nvSpPr>
          <p:cNvPr id="2" name="TextBox 1">
            <a:extLst>
              <a:ext uri="{FF2B5EF4-FFF2-40B4-BE49-F238E27FC236}">
                <a16:creationId xmlns="" xmlns:a16="http://schemas.microsoft.com/office/drawing/2014/main" id="{0A44D5A3-BF4B-F94B-8617-EA329355C938}"/>
              </a:ext>
            </a:extLst>
          </p:cNvPr>
          <p:cNvSpPr txBox="1"/>
          <p:nvPr/>
        </p:nvSpPr>
        <p:spPr>
          <a:xfrm>
            <a:off x="1956224" y="1048416"/>
            <a:ext cx="6258950" cy="4524315"/>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Pre-Campaign</a:t>
            </a:r>
          </a:p>
          <a:p>
            <a:pPr marL="342900"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Start early -- </a:t>
            </a:r>
            <a:r>
              <a:rPr lang="en-US" dirty="0">
                <a:latin typeface="Arial" panose="020B0604020202020204" pitchFamily="34" charset="0"/>
                <a:cs typeface="Arial" panose="020B0604020202020204" pitchFamily="34" charset="0"/>
              </a:rPr>
              <a:t> Everything takes longer in the pandemic</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Research your technology -- </a:t>
            </a:r>
            <a:r>
              <a:rPr lang="en-US" dirty="0">
                <a:latin typeface="Arial" panose="020B0604020202020204" pitchFamily="34" charset="0"/>
                <a:cs typeface="Arial" panose="020B0604020202020204" pitchFamily="34" charset="0"/>
              </a:rPr>
              <a:t> test it</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Build the </a:t>
            </a:r>
            <a:r>
              <a:rPr lang="en-US" b="1" dirty="0">
                <a:latin typeface="Arial" panose="020B0604020202020204" pitchFamily="34" charset="0"/>
                <a:cs typeface="Arial" panose="020B0604020202020204" pitchFamily="34" charset="0"/>
              </a:rPr>
              <a:t>hype</a:t>
            </a:r>
            <a:endParaRPr lang="en-US"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Begin making announcements about the Faith-Filled Generosity theme</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Download our </a:t>
            </a:r>
            <a:r>
              <a:rPr lang="en-US" i="1" dirty="0">
                <a:latin typeface="Arial" panose="020B0604020202020204" pitchFamily="34" charset="0"/>
                <a:cs typeface="Arial" panose="020B0604020202020204" pitchFamily="34" charset="0"/>
              </a:rPr>
              <a:t>Introduction to Faith-Filled Generosity</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Prepare</a:t>
            </a:r>
            <a:r>
              <a:rPr lang="en-US" dirty="0">
                <a:latin typeface="Arial" panose="020B0604020202020204" pitchFamily="34" charset="0"/>
                <a:cs typeface="Arial" panose="020B0604020202020204" pitchFamily="34" charset="0"/>
              </a:rPr>
              <a:t> theologically</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The July and August Pentecost reflections </a:t>
            </a:r>
            <a:r>
              <a:rPr lang="en-US" b="1" dirty="0">
                <a:latin typeface="Arial" panose="020B0604020202020204" pitchFamily="34" charset="0"/>
                <a:cs typeface="Arial" panose="020B0604020202020204" pitchFamily="34" charset="0"/>
              </a:rPr>
              <a:t>summarize the Gospels of those months, providing a stewardship framework </a:t>
            </a:r>
            <a:r>
              <a:rPr lang="en-US" dirty="0">
                <a:latin typeface="Arial" panose="020B0604020202020204" pitchFamily="34" charset="0"/>
                <a:cs typeface="Arial" panose="020B0604020202020204" pitchFamily="34" charset="0"/>
              </a:rPr>
              <a:t>for them and help congregations prepare the campaign to come</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Drop your first letter from clergy beginning Sept 14-18 - </a:t>
            </a:r>
            <a:r>
              <a:rPr lang="en-US" b="1" dirty="0">
                <a:latin typeface="Arial" panose="020B0604020202020204" pitchFamily="34" charset="0"/>
                <a:cs typeface="Arial" panose="020B0604020202020204" pitchFamily="34" charset="0"/>
              </a:rPr>
              <a:t>give the mail time </a:t>
            </a:r>
            <a:r>
              <a:rPr lang="en-US" dirty="0">
                <a:latin typeface="Arial" panose="020B0604020202020204" pitchFamily="34" charset="0"/>
                <a:cs typeface="Arial" panose="020B0604020202020204" pitchFamily="34" charset="0"/>
              </a:rPr>
              <a:t>to be delivered. Also send in email</a:t>
            </a:r>
          </a:p>
        </p:txBody>
      </p:sp>
    </p:spTree>
    <p:extLst>
      <p:ext uri="{BB962C8B-B14F-4D97-AF65-F5344CB8AC3E}">
        <p14:creationId xmlns:p14="http://schemas.microsoft.com/office/powerpoint/2010/main" val="213588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2400"/>
            <a:ext cx="6258951" cy="896016"/>
          </a:xfrm>
        </p:spPr>
        <p:txBody>
          <a:bodyPr>
            <a:normAutofit fontScale="85000" lnSpcReduction="10000"/>
          </a:bodyPr>
          <a:lstStyle/>
          <a:p>
            <a:pPr marL="114300" indent="0" algn="ctr">
              <a:buNone/>
            </a:pPr>
            <a:r>
              <a:rPr lang="en-US" sz="2800" b="1" dirty="0">
                <a:solidFill>
                  <a:srgbClr val="8E795E"/>
                </a:solidFill>
              </a:rPr>
              <a:t>New this year: Timeline for virtual stewardship</a:t>
            </a:r>
          </a:p>
          <a:p>
            <a:pPr marL="114300" indent="0">
              <a:buNone/>
            </a:pPr>
            <a:r>
              <a:rPr lang="en-US" sz="2800" dirty="0"/>
              <a:t>	</a:t>
            </a:r>
          </a:p>
        </p:txBody>
      </p:sp>
      <p:pic>
        <p:nvPicPr>
          <p:cNvPr id="6" name="Picture 5" descr="A picture containing bird&#10;&#10;Description automatically generated">
            <a:extLst>
              <a:ext uri="{FF2B5EF4-FFF2-40B4-BE49-F238E27FC236}">
                <a16:creationId xmlns="" xmlns:a16="http://schemas.microsoft.com/office/drawing/2014/main" id="{B5E11998-EB6D-F247-948E-38DB5907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838649"/>
            <a:ext cx="4343400" cy="1094678"/>
          </a:xfrm>
          <a:prstGeom prst="rect">
            <a:avLst/>
          </a:prstGeom>
        </p:spPr>
      </p:pic>
      <p:pic>
        <p:nvPicPr>
          <p:cNvPr id="5" name="Picture 4" descr="A green sign with white text&#10;&#10;Description automatically generated">
            <a:extLst>
              <a:ext uri="{FF2B5EF4-FFF2-40B4-BE49-F238E27FC236}">
                <a16:creationId xmlns="" xmlns:a16="http://schemas.microsoft.com/office/drawing/2014/main" id="{FE3C6DBB-E253-A74F-B875-336ACF17B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43" y="1676400"/>
            <a:ext cx="1840355" cy="2453807"/>
          </a:xfrm>
          <a:prstGeom prst="rect">
            <a:avLst/>
          </a:prstGeom>
        </p:spPr>
      </p:pic>
      <p:sp>
        <p:nvSpPr>
          <p:cNvPr id="2" name="TextBox 1">
            <a:extLst>
              <a:ext uri="{FF2B5EF4-FFF2-40B4-BE49-F238E27FC236}">
                <a16:creationId xmlns="" xmlns:a16="http://schemas.microsoft.com/office/drawing/2014/main" id="{0A44D5A3-BF4B-F94B-8617-EA329355C938}"/>
              </a:ext>
            </a:extLst>
          </p:cNvPr>
          <p:cNvSpPr txBox="1"/>
          <p:nvPr/>
        </p:nvSpPr>
        <p:spPr>
          <a:xfrm>
            <a:off x="1956224" y="1048416"/>
            <a:ext cx="6258950" cy="4801314"/>
          </a:xfrm>
          <a:prstGeom prst="rect">
            <a:avLst/>
          </a:prstGeom>
          <a:noFill/>
        </p:spPr>
        <p:txBody>
          <a:bodyPr wrap="square" rtlCol="0">
            <a:spAutoFit/>
          </a:bodyPr>
          <a:lstStyle/>
          <a:p>
            <a:pPr algn="ctr"/>
            <a:r>
              <a:rPr lang="en-US" b="1" u="sng" dirty="0">
                <a:latin typeface="Arial" panose="020B0604020202020204" pitchFamily="34" charset="0"/>
                <a:cs typeface="Arial" panose="020B0604020202020204" pitchFamily="34" charset="0"/>
              </a:rPr>
              <a:t>During the Campaign</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Kick-off Sunday</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Some communities will begin on October 4. If yours is one that highlights Francis on his feast day, it may be more appropriate to do your kick-off the following week, October 11</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After the principal service, </a:t>
            </a:r>
            <a:r>
              <a:rPr lang="en-US" b="1" dirty="0">
                <a:latin typeface="Arial" panose="020B0604020202020204" pitchFamily="34" charset="0"/>
                <a:cs typeface="Arial" panose="020B0604020202020204" pitchFamily="34" charset="0"/>
              </a:rPr>
              <a:t>hold a special virtual meeting to kick-off </a:t>
            </a:r>
            <a:r>
              <a:rPr lang="en-US" dirty="0">
                <a:latin typeface="Arial" panose="020B0604020202020204" pitchFamily="34" charset="0"/>
                <a:cs typeface="Arial" panose="020B0604020202020204" pitchFamily="34" charset="0"/>
              </a:rPr>
              <a:t>– introduce leadership, have a testimonial, review the campaign materials and case for giving</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Oct 4-17 </a:t>
            </a:r>
            <a:r>
              <a:rPr lang="en-US" b="1" dirty="0">
                <a:latin typeface="Arial" panose="020B0604020202020204" pitchFamily="34" charset="0"/>
                <a:cs typeface="Arial" panose="020B0604020202020204" pitchFamily="34" charset="0"/>
              </a:rPr>
              <a:t>Send the next letter </a:t>
            </a:r>
            <a:r>
              <a:rPr lang="en-US" dirty="0">
                <a:latin typeface="Arial" panose="020B0604020202020204" pitchFamily="34" charset="0"/>
                <a:cs typeface="Arial" panose="020B0604020202020204" pitchFamily="34" charset="0"/>
              </a:rPr>
              <a:t>from either your wardens or your campaign chair </a:t>
            </a:r>
            <a:r>
              <a:rPr lang="en-US" i="1" dirty="0">
                <a:latin typeface="Arial" panose="020B0604020202020204" pitchFamily="34" charset="0"/>
                <a:cs typeface="Arial" panose="020B0604020202020204" pitchFamily="34" charset="0"/>
              </a:rPr>
              <a:t>along with your stewardship materials</a:t>
            </a:r>
            <a:r>
              <a:rPr lang="en-US" dirty="0">
                <a:latin typeface="Arial" panose="020B0604020202020204" pitchFamily="34" charset="0"/>
                <a:cs typeface="Arial" panose="020B0604020202020204" pitchFamily="34" charset="0"/>
              </a:rPr>
              <a:t> in post and in email</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Weekly pledge-season inserts</a:t>
            </a:r>
            <a:r>
              <a:rPr lang="en-US" dirty="0">
                <a:latin typeface="Arial" panose="020B0604020202020204" pitchFamily="34" charset="0"/>
                <a:cs typeface="Arial" panose="020B0604020202020204" pitchFamily="34" charset="0"/>
              </a:rPr>
              <a:t> These will help you relate the readings each week to stewardship themes</a:t>
            </a:r>
          </a:p>
          <a:p>
            <a:pPr marL="342900" indent="-342900">
              <a:buFont typeface="Arial" panose="020B0604020202020204" pitchFamily="34" charset="0"/>
              <a:buChar char="•"/>
            </a:pPr>
            <a:r>
              <a:rPr lang="en-US" b="1" dirty="0">
                <a:latin typeface="Arial" panose="020B0604020202020204" pitchFamily="34" charset="0"/>
                <a:cs typeface="Arial" panose="020B0604020202020204" pitchFamily="34" charset="0"/>
              </a:rPr>
              <a:t>Convene small groups </a:t>
            </a:r>
            <a:r>
              <a:rPr lang="en-US" dirty="0">
                <a:latin typeface="Arial" panose="020B0604020202020204" pitchFamily="34" charset="0"/>
                <a:cs typeface="Arial" panose="020B0604020202020204" pitchFamily="34" charset="0"/>
              </a:rPr>
              <a:t>however frequently your community can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2688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9388</TotalTime>
  <Words>2328</Words>
  <Application>Microsoft Office PowerPoint</Application>
  <PresentationFormat>On-screen Show (4:3)</PresentationFormat>
  <Paragraphs>253</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Adjacency</vt:lpstr>
      <vt:lpstr>Using the 2020 TENS Resources for Virtual Stewardship Campaigns</vt:lpstr>
      <vt:lpstr>Faith-Filled Generosity</vt:lpstr>
      <vt:lpstr>Faith-Filled Generosity</vt:lpstr>
      <vt:lpstr>Faith-Filled Generosity</vt:lpstr>
      <vt:lpstr>PowerPoint Presentation</vt:lpstr>
      <vt:lpstr>PowerPoint Presentation</vt:lpstr>
      <vt:lpstr>PowerPoint Presentation</vt:lpstr>
      <vt:lpstr>PowerPoint Presentation</vt:lpstr>
      <vt:lpstr>PowerPoint Presentation</vt:lpstr>
      <vt:lpstr>PowerPoint Presentation</vt:lpstr>
      <vt:lpstr>Why this year is different</vt:lpstr>
      <vt:lpstr>Why this year is different</vt:lpstr>
      <vt:lpstr>Why this year is different</vt:lpstr>
      <vt:lpstr>Using the Weekly Inserts</vt:lpstr>
      <vt:lpstr>A Diversity of Voices</vt:lpstr>
      <vt:lpstr>Small Groups in Virtual Times</vt:lpstr>
      <vt:lpstr>Small Groups in Virtual Times</vt:lpstr>
      <vt:lpstr>Small Groups in Virtual Times</vt:lpstr>
      <vt:lpstr>Small Group Bible Study Format</vt:lpstr>
      <vt:lpstr>Small Group Bible Studies on Stewardship</vt:lpstr>
      <vt:lpstr>Other Topics for Small Groups</vt:lpstr>
      <vt:lpstr>Modeling Stewardship Dialogues: Making the ask</vt:lpstr>
      <vt:lpstr>Liturgical Resources for your Virtual Stewardship Campaign</vt:lpstr>
      <vt:lpstr>Liturgical Resources for your Virtual Stewardship Campaign</vt:lpstr>
      <vt:lpstr>Liturgical Resources for your Virtual Stewardship Campaign</vt:lpstr>
      <vt:lpstr>Your Questions or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buildout</dc:creator>
  <cp:lastModifiedBy>Diane</cp:lastModifiedBy>
  <cp:revision>189</cp:revision>
  <cp:lastPrinted>2020-07-27T18:13:02Z</cp:lastPrinted>
  <dcterms:created xsi:type="dcterms:W3CDTF">2012-02-20T20:54:22Z</dcterms:created>
  <dcterms:modified xsi:type="dcterms:W3CDTF">2020-08-02T13:40:27Z</dcterms:modified>
</cp:coreProperties>
</file>